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307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7" r:id="rId15"/>
    <p:sldId id="288" r:id="rId16"/>
    <p:sldId id="289" r:id="rId17"/>
    <p:sldId id="281" r:id="rId18"/>
    <p:sldId id="282" r:id="rId19"/>
    <p:sldId id="260" r:id="rId20"/>
    <p:sldId id="291" r:id="rId21"/>
    <p:sldId id="290" r:id="rId22"/>
    <p:sldId id="283" r:id="rId23"/>
    <p:sldId id="284" r:id="rId24"/>
    <p:sldId id="285" r:id="rId25"/>
    <p:sldId id="294" r:id="rId26"/>
    <p:sldId id="293" r:id="rId27"/>
    <p:sldId id="292" r:id="rId28"/>
    <p:sldId id="295" r:id="rId29"/>
    <p:sldId id="296" r:id="rId30"/>
    <p:sldId id="297" r:id="rId31"/>
    <p:sldId id="300" r:id="rId32"/>
    <p:sldId id="301" r:id="rId33"/>
    <p:sldId id="302" r:id="rId34"/>
    <p:sldId id="306" r:id="rId35"/>
    <p:sldId id="305" r:id="rId36"/>
    <p:sldId id="312" r:id="rId37"/>
    <p:sldId id="313" r:id="rId38"/>
    <p:sldId id="314" r:id="rId39"/>
    <p:sldId id="304" r:id="rId40"/>
    <p:sldId id="298" r:id="rId41"/>
    <p:sldId id="299" r:id="rId42"/>
    <p:sldId id="303" r:id="rId43"/>
    <p:sldId id="263" r:id="rId44"/>
    <p:sldId id="265" r:id="rId45"/>
    <p:sldId id="311" r:id="rId46"/>
    <p:sldId id="267" r:id="rId47"/>
    <p:sldId id="268" r:id="rId48"/>
    <p:sldId id="269" r:id="rId49"/>
    <p:sldId id="315" r:id="rId50"/>
    <p:sldId id="316" r:id="rId51"/>
    <p:sldId id="317" r:id="rId52"/>
    <p:sldId id="327" r:id="rId53"/>
    <p:sldId id="261" r:id="rId54"/>
    <p:sldId id="262" r:id="rId55"/>
    <p:sldId id="318" r:id="rId56"/>
    <p:sldId id="319" r:id="rId57"/>
    <p:sldId id="270" r:id="rId58"/>
    <p:sldId id="320" r:id="rId59"/>
    <p:sldId id="321" r:id="rId60"/>
    <p:sldId id="322" r:id="rId61"/>
    <p:sldId id="323" r:id="rId62"/>
    <p:sldId id="324" r:id="rId63"/>
    <p:sldId id="325" r:id="rId64"/>
    <p:sldId id="266" r:id="rId65"/>
    <p:sldId id="326" r:id="rId66"/>
    <p:sldId id="328" r:id="rId67"/>
    <p:sldId id="331" r:id="rId68"/>
    <p:sldId id="333" r:id="rId69"/>
    <p:sldId id="332" r:id="rId70"/>
    <p:sldId id="308" r:id="rId71"/>
    <p:sldId id="309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>
        <p:scale>
          <a:sx n="70" d="100"/>
          <a:sy n="70" d="100"/>
        </p:scale>
        <p:origin x="57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1620D-5C97-407E-B7B5-7F787C27FE8A}" type="doc">
      <dgm:prSet loTypeId="urn:microsoft.com/office/officeart/2005/8/layout/process2" loCatId="process" qsTypeId="urn:microsoft.com/office/officeart/2005/8/quickstyle/simple1" qsCatId="simple" csTypeId="urn:microsoft.com/office/officeart/2005/8/colors/colorful5" csCatId="colorful" phldr="1"/>
      <dgm:spPr/>
    </dgm:pt>
    <dgm:pt modelId="{7320EC9A-2908-48B8-8384-9C837D6E6C70}">
      <dgm:prSet phldrT="[Text]"/>
      <dgm:spPr/>
      <dgm:t>
        <a:bodyPr/>
        <a:lstStyle/>
        <a:p>
          <a:r>
            <a:rPr lang="en-US" dirty="0"/>
            <a:t>1. Search “bladder cancer”</a:t>
          </a:r>
        </a:p>
      </dgm:t>
    </dgm:pt>
    <dgm:pt modelId="{CDE4B119-0213-4CD2-B615-1ED65D30658F}" type="parTrans" cxnId="{8102EA7C-35A4-485A-AF69-7268A62A0330}">
      <dgm:prSet/>
      <dgm:spPr/>
      <dgm:t>
        <a:bodyPr/>
        <a:lstStyle/>
        <a:p>
          <a:endParaRPr lang="en-US"/>
        </a:p>
      </dgm:t>
    </dgm:pt>
    <dgm:pt modelId="{CF8470FF-F307-48CE-B01B-43DEA545D5E2}" type="sibTrans" cxnId="{8102EA7C-35A4-485A-AF69-7268A62A0330}">
      <dgm:prSet/>
      <dgm:spPr/>
      <dgm:t>
        <a:bodyPr/>
        <a:lstStyle/>
        <a:p>
          <a:endParaRPr lang="en-US"/>
        </a:p>
      </dgm:t>
    </dgm:pt>
    <dgm:pt modelId="{0874E2CB-A731-4626-B3C8-9908661F1639}">
      <dgm:prSet phldrT="[Text]"/>
      <dgm:spPr/>
      <dgm:t>
        <a:bodyPr/>
        <a:lstStyle/>
        <a:p>
          <a:r>
            <a:rPr lang="en-US" dirty="0"/>
            <a:t>3. Only specific array platforms</a:t>
          </a:r>
        </a:p>
      </dgm:t>
    </dgm:pt>
    <dgm:pt modelId="{5D224A13-5DD7-4C44-BE9E-EDB981B9E1B4}" type="parTrans" cxnId="{CA773C77-1E20-410B-BBC1-C9331B5D7DF1}">
      <dgm:prSet/>
      <dgm:spPr/>
      <dgm:t>
        <a:bodyPr/>
        <a:lstStyle/>
        <a:p>
          <a:endParaRPr lang="en-US"/>
        </a:p>
      </dgm:t>
    </dgm:pt>
    <dgm:pt modelId="{4D94C33A-3B77-4E6A-A463-38BE356E989A}" type="sibTrans" cxnId="{CA773C77-1E20-410B-BBC1-C9331B5D7DF1}">
      <dgm:prSet/>
      <dgm:spPr/>
      <dgm:t>
        <a:bodyPr/>
        <a:lstStyle/>
        <a:p>
          <a:endParaRPr lang="en-US"/>
        </a:p>
      </dgm:t>
    </dgm:pt>
    <dgm:pt modelId="{B48D4A47-52AB-4CF9-A38E-E24557809746}">
      <dgm:prSet phldrT="[Text]"/>
      <dgm:spPr/>
      <dgm:t>
        <a:bodyPr/>
        <a:lstStyle/>
        <a:p>
          <a:r>
            <a:rPr lang="en-US" dirty="0"/>
            <a:t>4. Must have &gt;75 samples</a:t>
          </a:r>
        </a:p>
      </dgm:t>
    </dgm:pt>
    <dgm:pt modelId="{78FBC044-FA76-4763-86FE-A599677813D4}" type="parTrans" cxnId="{455595F7-8080-4359-ACBD-93BC1C46C1D4}">
      <dgm:prSet/>
      <dgm:spPr/>
      <dgm:t>
        <a:bodyPr/>
        <a:lstStyle/>
        <a:p>
          <a:endParaRPr lang="en-US"/>
        </a:p>
      </dgm:t>
    </dgm:pt>
    <dgm:pt modelId="{32AE98B4-AA5D-40B7-B08E-F248F8CE004B}" type="sibTrans" cxnId="{455595F7-8080-4359-ACBD-93BC1C46C1D4}">
      <dgm:prSet/>
      <dgm:spPr/>
      <dgm:t>
        <a:bodyPr/>
        <a:lstStyle/>
        <a:p>
          <a:endParaRPr lang="en-US"/>
        </a:p>
      </dgm:t>
    </dgm:pt>
    <dgm:pt modelId="{D4035BE0-4E0E-4BFB-802D-3811E8EE6C92}">
      <dgm:prSet phldrT="[Text]"/>
      <dgm:spPr/>
      <dgm:t>
        <a:bodyPr/>
        <a:lstStyle/>
        <a:p>
          <a:r>
            <a:rPr lang="en-US" dirty="0"/>
            <a:t>2. Limit to humans</a:t>
          </a:r>
        </a:p>
      </dgm:t>
    </dgm:pt>
    <dgm:pt modelId="{6B69A421-4563-4AE6-AE3A-F29A4317DE5D}" type="parTrans" cxnId="{B0C4FA67-F16C-479E-9204-6AA405CCBB1B}">
      <dgm:prSet/>
      <dgm:spPr/>
      <dgm:t>
        <a:bodyPr/>
        <a:lstStyle/>
        <a:p>
          <a:endParaRPr lang="en-US"/>
        </a:p>
      </dgm:t>
    </dgm:pt>
    <dgm:pt modelId="{FE18CDD3-E75D-44C1-8C68-FDC53343D85A}" type="sibTrans" cxnId="{B0C4FA67-F16C-479E-9204-6AA405CCBB1B}">
      <dgm:prSet/>
      <dgm:spPr/>
      <dgm:t>
        <a:bodyPr/>
        <a:lstStyle/>
        <a:p>
          <a:endParaRPr lang="en-US"/>
        </a:p>
      </dgm:t>
    </dgm:pt>
    <dgm:pt modelId="{65CEE8BF-89A3-4A01-95C7-9706EDE47D79}" type="pres">
      <dgm:prSet presAssocID="{F3A1620D-5C97-407E-B7B5-7F787C27FE8A}" presName="linearFlow" presStyleCnt="0">
        <dgm:presLayoutVars>
          <dgm:resizeHandles val="exact"/>
        </dgm:presLayoutVars>
      </dgm:prSet>
      <dgm:spPr/>
    </dgm:pt>
    <dgm:pt modelId="{CB088C82-2B64-42C1-A3A2-24CE493A93B0}" type="pres">
      <dgm:prSet presAssocID="{7320EC9A-2908-48B8-8384-9C837D6E6C70}" presName="node" presStyleLbl="node1" presStyleIdx="0" presStyleCnt="4" custScaleX="291900">
        <dgm:presLayoutVars>
          <dgm:bulletEnabled val="1"/>
        </dgm:presLayoutVars>
      </dgm:prSet>
      <dgm:spPr/>
    </dgm:pt>
    <dgm:pt modelId="{D911F29B-D6CA-413D-AAA5-F7AD0EEB5B2F}" type="pres">
      <dgm:prSet presAssocID="{CF8470FF-F307-48CE-B01B-43DEA545D5E2}" presName="sibTrans" presStyleLbl="sibTrans2D1" presStyleIdx="0" presStyleCnt="3"/>
      <dgm:spPr/>
    </dgm:pt>
    <dgm:pt modelId="{343671A4-C114-4E65-83E1-73477B8E1C0D}" type="pres">
      <dgm:prSet presAssocID="{CF8470FF-F307-48CE-B01B-43DEA545D5E2}" presName="connectorText" presStyleLbl="sibTrans2D1" presStyleIdx="0" presStyleCnt="3"/>
      <dgm:spPr/>
    </dgm:pt>
    <dgm:pt modelId="{779CCBAA-E424-4562-A460-3EF6C523CB9F}" type="pres">
      <dgm:prSet presAssocID="{D4035BE0-4E0E-4BFB-802D-3811E8EE6C92}" presName="node" presStyleLbl="node1" presStyleIdx="1" presStyleCnt="4" custScaleX="291900">
        <dgm:presLayoutVars>
          <dgm:bulletEnabled val="1"/>
        </dgm:presLayoutVars>
      </dgm:prSet>
      <dgm:spPr/>
    </dgm:pt>
    <dgm:pt modelId="{A5A10B87-DFE9-4ACC-A7E8-02D5588D7F72}" type="pres">
      <dgm:prSet presAssocID="{FE18CDD3-E75D-44C1-8C68-FDC53343D85A}" presName="sibTrans" presStyleLbl="sibTrans2D1" presStyleIdx="1" presStyleCnt="3"/>
      <dgm:spPr/>
    </dgm:pt>
    <dgm:pt modelId="{38CF8BF3-2A76-40D8-B516-12CB86FC85F8}" type="pres">
      <dgm:prSet presAssocID="{FE18CDD3-E75D-44C1-8C68-FDC53343D85A}" presName="connectorText" presStyleLbl="sibTrans2D1" presStyleIdx="1" presStyleCnt="3"/>
      <dgm:spPr/>
    </dgm:pt>
    <dgm:pt modelId="{81E56796-EA7B-4E8A-822C-6BC5C54CD67E}" type="pres">
      <dgm:prSet presAssocID="{0874E2CB-A731-4626-B3C8-9908661F1639}" presName="node" presStyleLbl="node1" presStyleIdx="2" presStyleCnt="4" custScaleX="291900">
        <dgm:presLayoutVars>
          <dgm:bulletEnabled val="1"/>
        </dgm:presLayoutVars>
      </dgm:prSet>
      <dgm:spPr/>
    </dgm:pt>
    <dgm:pt modelId="{A22EA37C-25CD-422A-9556-B307C7CFFC29}" type="pres">
      <dgm:prSet presAssocID="{4D94C33A-3B77-4E6A-A463-38BE356E989A}" presName="sibTrans" presStyleLbl="sibTrans2D1" presStyleIdx="2" presStyleCnt="3"/>
      <dgm:spPr/>
    </dgm:pt>
    <dgm:pt modelId="{9A5854C6-B99F-47A4-9B52-48C164AEEBDD}" type="pres">
      <dgm:prSet presAssocID="{4D94C33A-3B77-4E6A-A463-38BE356E989A}" presName="connectorText" presStyleLbl="sibTrans2D1" presStyleIdx="2" presStyleCnt="3"/>
      <dgm:spPr/>
    </dgm:pt>
    <dgm:pt modelId="{A6DBBC9D-5697-46B3-A4C2-5D9A5DC26336}" type="pres">
      <dgm:prSet presAssocID="{B48D4A47-52AB-4CF9-A38E-E24557809746}" presName="node" presStyleLbl="node1" presStyleIdx="3" presStyleCnt="4" custScaleX="291900">
        <dgm:presLayoutVars>
          <dgm:bulletEnabled val="1"/>
        </dgm:presLayoutVars>
      </dgm:prSet>
      <dgm:spPr/>
    </dgm:pt>
  </dgm:ptLst>
  <dgm:cxnLst>
    <dgm:cxn modelId="{B3113543-EE82-4E5D-96E4-41D34636547C}" type="presOf" srcId="{F3A1620D-5C97-407E-B7B5-7F787C27FE8A}" destId="{65CEE8BF-89A3-4A01-95C7-9706EDE47D79}" srcOrd="0" destOrd="0" presId="urn:microsoft.com/office/officeart/2005/8/layout/process2"/>
    <dgm:cxn modelId="{B0C4FA67-F16C-479E-9204-6AA405CCBB1B}" srcId="{F3A1620D-5C97-407E-B7B5-7F787C27FE8A}" destId="{D4035BE0-4E0E-4BFB-802D-3811E8EE6C92}" srcOrd="1" destOrd="0" parTransId="{6B69A421-4563-4AE6-AE3A-F29A4317DE5D}" sibTransId="{FE18CDD3-E75D-44C1-8C68-FDC53343D85A}"/>
    <dgm:cxn modelId="{4775BC4F-D1E5-4BE8-9CFC-E70514DC7BA4}" type="presOf" srcId="{4D94C33A-3B77-4E6A-A463-38BE356E989A}" destId="{A22EA37C-25CD-422A-9556-B307C7CFFC29}" srcOrd="0" destOrd="0" presId="urn:microsoft.com/office/officeart/2005/8/layout/process2"/>
    <dgm:cxn modelId="{BCCF4772-A4D6-4D04-AEF1-7274F0A69819}" type="presOf" srcId="{4D94C33A-3B77-4E6A-A463-38BE356E989A}" destId="{9A5854C6-B99F-47A4-9B52-48C164AEEBDD}" srcOrd="1" destOrd="0" presId="urn:microsoft.com/office/officeart/2005/8/layout/process2"/>
    <dgm:cxn modelId="{CA773C77-1E20-410B-BBC1-C9331B5D7DF1}" srcId="{F3A1620D-5C97-407E-B7B5-7F787C27FE8A}" destId="{0874E2CB-A731-4626-B3C8-9908661F1639}" srcOrd="2" destOrd="0" parTransId="{5D224A13-5DD7-4C44-BE9E-EDB981B9E1B4}" sibTransId="{4D94C33A-3B77-4E6A-A463-38BE356E989A}"/>
    <dgm:cxn modelId="{8102EA7C-35A4-485A-AF69-7268A62A0330}" srcId="{F3A1620D-5C97-407E-B7B5-7F787C27FE8A}" destId="{7320EC9A-2908-48B8-8384-9C837D6E6C70}" srcOrd="0" destOrd="0" parTransId="{CDE4B119-0213-4CD2-B615-1ED65D30658F}" sibTransId="{CF8470FF-F307-48CE-B01B-43DEA545D5E2}"/>
    <dgm:cxn modelId="{34864887-6AD1-47F7-9E2E-0CB5422B45DE}" type="presOf" srcId="{0874E2CB-A731-4626-B3C8-9908661F1639}" destId="{81E56796-EA7B-4E8A-822C-6BC5C54CD67E}" srcOrd="0" destOrd="0" presId="urn:microsoft.com/office/officeart/2005/8/layout/process2"/>
    <dgm:cxn modelId="{28DA7196-4FA4-4DD4-B6F8-CB3F9362D7F1}" type="presOf" srcId="{CF8470FF-F307-48CE-B01B-43DEA545D5E2}" destId="{343671A4-C114-4E65-83E1-73477B8E1C0D}" srcOrd="1" destOrd="0" presId="urn:microsoft.com/office/officeart/2005/8/layout/process2"/>
    <dgm:cxn modelId="{43AC539F-28CD-445B-813B-FC287A1899F7}" type="presOf" srcId="{B48D4A47-52AB-4CF9-A38E-E24557809746}" destId="{A6DBBC9D-5697-46B3-A4C2-5D9A5DC26336}" srcOrd="0" destOrd="0" presId="urn:microsoft.com/office/officeart/2005/8/layout/process2"/>
    <dgm:cxn modelId="{10ABD5CB-76C4-4848-B319-A29828768720}" type="presOf" srcId="{FE18CDD3-E75D-44C1-8C68-FDC53343D85A}" destId="{A5A10B87-DFE9-4ACC-A7E8-02D5588D7F72}" srcOrd="0" destOrd="0" presId="urn:microsoft.com/office/officeart/2005/8/layout/process2"/>
    <dgm:cxn modelId="{0D6BD9D0-8B8E-4212-A71A-A04E79F920AE}" type="presOf" srcId="{FE18CDD3-E75D-44C1-8C68-FDC53343D85A}" destId="{38CF8BF3-2A76-40D8-B516-12CB86FC85F8}" srcOrd="1" destOrd="0" presId="urn:microsoft.com/office/officeart/2005/8/layout/process2"/>
    <dgm:cxn modelId="{286E39E0-4298-47F5-83A6-B8916F9AEB51}" type="presOf" srcId="{D4035BE0-4E0E-4BFB-802D-3811E8EE6C92}" destId="{779CCBAA-E424-4562-A460-3EF6C523CB9F}" srcOrd="0" destOrd="0" presId="urn:microsoft.com/office/officeart/2005/8/layout/process2"/>
    <dgm:cxn modelId="{8609C3E0-BD87-432D-BC6F-542E7FF67AF8}" type="presOf" srcId="{7320EC9A-2908-48B8-8384-9C837D6E6C70}" destId="{CB088C82-2B64-42C1-A3A2-24CE493A93B0}" srcOrd="0" destOrd="0" presId="urn:microsoft.com/office/officeart/2005/8/layout/process2"/>
    <dgm:cxn modelId="{4889BEE9-5A41-4079-AF6E-C1FDDBEBA4DA}" type="presOf" srcId="{CF8470FF-F307-48CE-B01B-43DEA545D5E2}" destId="{D911F29B-D6CA-413D-AAA5-F7AD0EEB5B2F}" srcOrd="0" destOrd="0" presId="urn:microsoft.com/office/officeart/2005/8/layout/process2"/>
    <dgm:cxn modelId="{455595F7-8080-4359-ACBD-93BC1C46C1D4}" srcId="{F3A1620D-5C97-407E-B7B5-7F787C27FE8A}" destId="{B48D4A47-52AB-4CF9-A38E-E24557809746}" srcOrd="3" destOrd="0" parTransId="{78FBC044-FA76-4763-86FE-A599677813D4}" sibTransId="{32AE98B4-AA5D-40B7-B08E-F248F8CE004B}"/>
    <dgm:cxn modelId="{F5FC0933-E32C-4E96-AB4A-A8BD86449891}" type="presParOf" srcId="{65CEE8BF-89A3-4A01-95C7-9706EDE47D79}" destId="{CB088C82-2B64-42C1-A3A2-24CE493A93B0}" srcOrd="0" destOrd="0" presId="urn:microsoft.com/office/officeart/2005/8/layout/process2"/>
    <dgm:cxn modelId="{6905FA23-09CF-42B4-9BC8-B486A88B27A3}" type="presParOf" srcId="{65CEE8BF-89A3-4A01-95C7-9706EDE47D79}" destId="{D911F29B-D6CA-413D-AAA5-F7AD0EEB5B2F}" srcOrd="1" destOrd="0" presId="urn:microsoft.com/office/officeart/2005/8/layout/process2"/>
    <dgm:cxn modelId="{A9634681-0A89-458D-9EDE-56E4D0B605C8}" type="presParOf" srcId="{D911F29B-D6CA-413D-AAA5-F7AD0EEB5B2F}" destId="{343671A4-C114-4E65-83E1-73477B8E1C0D}" srcOrd="0" destOrd="0" presId="urn:microsoft.com/office/officeart/2005/8/layout/process2"/>
    <dgm:cxn modelId="{68F62181-49D3-47B4-8BDC-2D1F6D3883E2}" type="presParOf" srcId="{65CEE8BF-89A3-4A01-95C7-9706EDE47D79}" destId="{779CCBAA-E424-4562-A460-3EF6C523CB9F}" srcOrd="2" destOrd="0" presId="urn:microsoft.com/office/officeart/2005/8/layout/process2"/>
    <dgm:cxn modelId="{221A6269-886E-4622-AA21-0EC079B86582}" type="presParOf" srcId="{65CEE8BF-89A3-4A01-95C7-9706EDE47D79}" destId="{A5A10B87-DFE9-4ACC-A7E8-02D5588D7F72}" srcOrd="3" destOrd="0" presId="urn:microsoft.com/office/officeart/2005/8/layout/process2"/>
    <dgm:cxn modelId="{1934980E-47BA-400A-9AE6-3FFE317D50A3}" type="presParOf" srcId="{A5A10B87-DFE9-4ACC-A7E8-02D5588D7F72}" destId="{38CF8BF3-2A76-40D8-B516-12CB86FC85F8}" srcOrd="0" destOrd="0" presId="urn:microsoft.com/office/officeart/2005/8/layout/process2"/>
    <dgm:cxn modelId="{FB19B6F6-3ABD-4E83-B911-EBDF8A8691D6}" type="presParOf" srcId="{65CEE8BF-89A3-4A01-95C7-9706EDE47D79}" destId="{81E56796-EA7B-4E8A-822C-6BC5C54CD67E}" srcOrd="4" destOrd="0" presId="urn:microsoft.com/office/officeart/2005/8/layout/process2"/>
    <dgm:cxn modelId="{08C92FE5-1BC6-42FE-BF23-3A4F91BDFCF9}" type="presParOf" srcId="{65CEE8BF-89A3-4A01-95C7-9706EDE47D79}" destId="{A22EA37C-25CD-422A-9556-B307C7CFFC29}" srcOrd="5" destOrd="0" presId="urn:microsoft.com/office/officeart/2005/8/layout/process2"/>
    <dgm:cxn modelId="{783A0485-F6A9-4637-8ED1-E8793884122A}" type="presParOf" srcId="{A22EA37C-25CD-422A-9556-B307C7CFFC29}" destId="{9A5854C6-B99F-47A4-9B52-48C164AEEBDD}" srcOrd="0" destOrd="0" presId="urn:microsoft.com/office/officeart/2005/8/layout/process2"/>
    <dgm:cxn modelId="{09CCF346-2746-4501-831C-CD8387C55683}" type="presParOf" srcId="{65CEE8BF-89A3-4A01-95C7-9706EDE47D79}" destId="{A6DBBC9D-5697-46B3-A4C2-5D9A5DC26336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F0F44F-28E1-43CE-A305-B72EEA31A99F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3F46F766-179A-488C-A718-C53E3053B91C}">
      <dgm:prSet phldrT="[Text]"/>
      <dgm:spPr/>
      <dgm:t>
        <a:bodyPr/>
        <a:lstStyle/>
        <a:p>
          <a:r>
            <a:rPr lang="en-US" dirty="0"/>
            <a:t>DNA</a:t>
          </a:r>
        </a:p>
      </dgm:t>
    </dgm:pt>
    <dgm:pt modelId="{9EC14A81-3450-4973-8DD3-BB28DA63F701}" type="parTrans" cxnId="{72ABBB0A-0CAF-49AD-882C-782A26461BEC}">
      <dgm:prSet/>
      <dgm:spPr/>
      <dgm:t>
        <a:bodyPr/>
        <a:lstStyle/>
        <a:p>
          <a:endParaRPr lang="en-US"/>
        </a:p>
      </dgm:t>
    </dgm:pt>
    <dgm:pt modelId="{14341B3B-D4F0-4C69-9DCF-B71BC51B16BF}" type="sibTrans" cxnId="{72ABBB0A-0CAF-49AD-882C-782A26461BEC}">
      <dgm:prSet/>
      <dgm:spPr/>
      <dgm:t>
        <a:bodyPr/>
        <a:lstStyle/>
        <a:p>
          <a:endParaRPr lang="en-US"/>
        </a:p>
      </dgm:t>
    </dgm:pt>
    <dgm:pt modelId="{F8057AEB-6AD4-4E25-B5E0-CAB05FC4ACDA}">
      <dgm:prSet phldrT="[Text]"/>
      <dgm:spPr/>
      <dgm:t>
        <a:bodyPr/>
        <a:lstStyle/>
        <a:p>
          <a:r>
            <a:rPr lang="en-US" dirty="0"/>
            <a:t>RNA</a:t>
          </a:r>
        </a:p>
      </dgm:t>
    </dgm:pt>
    <dgm:pt modelId="{486DC56A-97CC-4910-83C5-77FD96E0507D}" type="parTrans" cxnId="{A8CAD943-9B75-4CE3-945F-C9DD703FD1A2}">
      <dgm:prSet/>
      <dgm:spPr/>
      <dgm:t>
        <a:bodyPr/>
        <a:lstStyle/>
        <a:p>
          <a:endParaRPr lang="en-US"/>
        </a:p>
      </dgm:t>
    </dgm:pt>
    <dgm:pt modelId="{B6F1029D-7057-41AD-BA15-EA4F954F20C2}" type="sibTrans" cxnId="{A8CAD943-9B75-4CE3-945F-C9DD703FD1A2}">
      <dgm:prSet/>
      <dgm:spPr/>
      <dgm:t>
        <a:bodyPr/>
        <a:lstStyle/>
        <a:p>
          <a:endParaRPr lang="en-US"/>
        </a:p>
      </dgm:t>
    </dgm:pt>
    <dgm:pt modelId="{C473002D-7844-4554-9B59-85011E119055}">
      <dgm:prSet phldrT="[Text]"/>
      <dgm:spPr/>
      <dgm:t>
        <a:bodyPr/>
        <a:lstStyle/>
        <a:p>
          <a:r>
            <a:rPr lang="en-US" dirty="0"/>
            <a:t>Protein</a:t>
          </a:r>
        </a:p>
      </dgm:t>
    </dgm:pt>
    <dgm:pt modelId="{E379C7A2-9826-4B90-9D53-31A7D2564598}" type="parTrans" cxnId="{97076735-1BD4-49CB-9FA5-564874D08110}">
      <dgm:prSet/>
      <dgm:spPr/>
      <dgm:t>
        <a:bodyPr/>
        <a:lstStyle/>
        <a:p>
          <a:endParaRPr lang="en-US"/>
        </a:p>
      </dgm:t>
    </dgm:pt>
    <dgm:pt modelId="{A2CFCC68-BD4D-47F7-8A9E-A1BDBA02B452}" type="sibTrans" cxnId="{97076735-1BD4-49CB-9FA5-564874D08110}">
      <dgm:prSet/>
      <dgm:spPr/>
      <dgm:t>
        <a:bodyPr/>
        <a:lstStyle/>
        <a:p>
          <a:endParaRPr lang="en-US"/>
        </a:p>
      </dgm:t>
    </dgm:pt>
    <dgm:pt modelId="{4C27B203-8327-420D-9947-414ED535A461}" type="pres">
      <dgm:prSet presAssocID="{13F0F44F-28E1-43CE-A305-B72EEA31A99F}" presName="Name0" presStyleCnt="0">
        <dgm:presLayoutVars>
          <dgm:dir/>
          <dgm:animLvl val="lvl"/>
          <dgm:resizeHandles val="exact"/>
        </dgm:presLayoutVars>
      </dgm:prSet>
      <dgm:spPr/>
    </dgm:pt>
    <dgm:pt modelId="{F7A1E432-AFF7-4F91-84E9-C281E27D1903}" type="pres">
      <dgm:prSet presAssocID="{3F46F766-179A-488C-A718-C53E3053B91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AE9DF75-BDFD-4F40-A5B3-2374B9A837D2}" type="pres">
      <dgm:prSet presAssocID="{14341B3B-D4F0-4C69-9DCF-B71BC51B16BF}" presName="parTxOnlySpace" presStyleCnt="0"/>
      <dgm:spPr/>
    </dgm:pt>
    <dgm:pt modelId="{99213A93-C9C4-4F96-B542-9B56714A10B4}" type="pres">
      <dgm:prSet presAssocID="{F8057AEB-6AD4-4E25-B5E0-CAB05FC4ACD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3FA84FC-E1C3-4B39-B047-D1343A2E3B32}" type="pres">
      <dgm:prSet presAssocID="{B6F1029D-7057-41AD-BA15-EA4F954F20C2}" presName="parTxOnlySpace" presStyleCnt="0"/>
      <dgm:spPr/>
    </dgm:pt>
    <dgm:pt modelId="{1339C303-236D-404C-84A7-F51E99E179BB}" type="pres">
      <dgm:prSet presAssocID="{C473002D-7844-4554-9B59-85011E11905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67D2301-5EBF-4EE6-A924-B76E46C6FB0E}" type="presOf" srcId="{3F46F766-179A-488C-A718-C53E3053B91C}" destId="{F7A1E432-AFF7-4F91-84E9-C281E27D1903}" srcOrd="0" destOrd="0" presId="urn:microsoft.com/office/officeart/2005/8/layout/chevron1"/>
    <dgm:cxn modelId="{72ABBB0A-0CAF-49AD-882C-782A26461BEC}" srcId="{13F0F44F-28E1-43CE-A305-B72EEA31A99F}" destId="{3F46F766-179A-488C-A718-C53E3053B91C}" srcOrd="0" destOrd="0" parTransId="{9EC14A81-3450-4973-8DD3-BB28DA63F701}" sibTransId="{14341B3B-D4F0-4C69-9DCF-B71BC51B16BF}"/>
    <dgm:cxn modelId="{97076735-1BD4-49CB-9FA5-564874D08110}" srcId="{13F0F44F-28E1-43CE-A305-B72EEA31A99F}" destId="{C473002D-7844-4554-9B59-85011E119055}" srcOrd="2" destOrd="0" parTransId="{E379C7A2-9826-4B90-9D53-31A7D2564598}" sibTransId="{A2CFCC68-BD4D-47F7-8A9E-A1BDBA02B452}"/>
    <dgm:cxn modelId="{21128A41-E0C8-4D06-B042-09A14C50CBE7}" type="presOf" srcId="{C473002D-7844-4554-9B59-85011E119055}" destId="{1339C303-236D-404C-84A7-F51E99E179BB}" srcOrd="0" destOrd="0" presId="urn:microsoft.com/office/officeart/2005/8/layout/chevron1"/>
    <dgm:cxn modelId="{A8CAD943-9B75-4CE3-945F-C9DD703FD1A2}" srcId="{13F0F44F-28E1-43CE-A305-B72EEA31A99F}" destId="{F8057AEB-6AD4-4E25-B5E0-CAB05FC4ACDA}" srcOrd="1" destOrd="0" parTransId="{486DC56A-97CC-4910-83C5-77FD96E0507D}" sibTransId="{B6F1029D-7057-41AD-BA15-EA4F954F20C2}"/>
    <dgm:cxn modelId="{D79FC746-2F4B-4D38-AAC6-CB6BD0E7D219}" type="presOf" srcId="{13F0F44F-28E1-43CE-A305-B72EEA31A99F}" destId="{4C27B203-8327-420D-9947-414ED535A461}" srcOrd="0" destOrd="0" presId="urn:microsoft.com/office/officeart/2005/8/layout/chevron1"/>
    <dgm:cxn modelId="{4B899FE7-3375-46A8-A2E8-800C9BB020C5}" type="presOf" srcId="{F8057AEB-6AD4-4E25-B5E0-CAB05FC4ACDA}" destId="{99213A93-C9C4-4F96-B542-9B56714A10B4}" srcOrd="0" destOrd="0" presId="urn:microsoft.com/office/officeart/2005/8/layout/chevron1"/>
    <dgm:cxn modelId="{1E4E662E-77AF-4E3B-86D3-A8321CE399C2}" type="presParOf" srcId="{4C27B203-8327-420D-9947-414ED535A461}" destId="{F7A1E432-AFF7-4F91-84E9-C281E27D1903}" srcOrd="0" destOrd="0" presId="urn:microsoft.com/office/officeart/2005/8/layout/chevron1"/>
    <dgm:cxn modelId="{8FD3891A-493D-49EE-8B63-91B670CAC247}" type="presParOf" srcId="{4C27B203-8327-420D-9947-414ED535A461}" destId="{5AE9DF75-BDFD-4F40-A5B3-2374B9A837D2}" srcOrd="1" destOrd="0" presId="urn:microsoft.com/office/officeart/2005/8/layout/chevron1"/>
    <dgm:cxn modelId="{3B22155C-FAC7-4F18-A0EC-5D97BBEB1326}" type="presParOf" srcId="{4C27B203-8327-420D-9947-414ED535A461}" destId="{99213A93-C9C4-4F96-B542-9B56714A10B4}" srcOrd="2" destOrd="0" presId="urn:microsoft.com/office/officeart/2005/8/layout/chevron1"/>
    <dgm:cxn modelId="{2861D315-54DB-4492-A071-82A265B6EDF4}" type="presParOf" srcId="{4C27B203-8327-420D-9947-414ED535A461}" destId="{D3FA84FC-E1C3-4B39-B047-D1343A2E3B32}" srcOrd="3" destOrd="0" presId="urn:microsoft.com/office/officeart/2005/8/layout/chevron1"/>
    <dgm:cxn modelId="{A9599414-2209-4D81-8BD3-F3D200D45101}" type="presParOf" srcId="{4C27B203-8327-420D-9947-414ED535A461}" destId="{1339C303-236D-404C-84A7-F51E99E179B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088C82-2B64-42C1-A3A2-24CE493A93B0}">
      <dsp:nvSpPr>
        <dsp:cNvPr id="0" name=""/>
        <dsp:cNvSpPr/>
      </dsp:nvSpPr>
      <dsp:spPr>
        <a:xfrm>
          <a:off x="1558751" y="1708"/>
          <a:ext cx="3338955" cy="6354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Search “bladder cancer”</a:t>
          </a:r>
        </a:p>
      </dsp:txBody>
      <dsp:txXfrm>
        <a:off x="1577364" y="20321"/>
        <a:ext cx="3301729" cy="598257"/>
      </dsp:txXfrm>
    </dsp:sp>
    <dsp:sp modelId="{D911F29B-D6CA-413D-AAA5-F7AD0EEB5B2F}">
      <dsp:nvSpPr>
        <dsp:cNvPr id="0" name=""/>
        <dsp:cNvSpPr/>
      </dsp:nvSpPr>
      <dsp:spPr>
        <a:xfrm rot="5400000">
          <a:off x="3109076" y="653078"/>
          <a:ext cx="238306" cy="285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142439" y="676908"/>
        <a:ext cx="171581" cy="166814"/>
      </dsp:txXfrm>
    </dsp:sp>
    <dsp:sp modelId="{779CCBAA-E424-4562-A460-3EF6C523CB9F}">
      <dsp:nvSpPr>
        <dsp:cNvPr id="0" name=""/>
        <dsp:cNvSpPr/>
      </dsp:nvSpPr>
      <dsp:spPr>
        <a:xfrm>
          <a:off x="1558751" y="954933"/>
          <a:ext cx="3338955" cy="635483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Limit to humans</a:t>
          </a:r>
        </a:p>
      </dsp:txBody>
      <dsp:txXfrm>
        <a:off x="1577364" y="973546"/>
        <a:ext cx="3301729" cy="598257"/>
      </dsp:txXfrm>
    </dsp:sp>
    <dsp:sp modelId="{A5A10B87-DFE9-4ACC-A7E8-02D5588D7F72}">
      <dsp:nvSpPr>
        <dsp:cNvPr id="0" name=""/>
        <dsp:cNvSpPr/>
      </dsp:nvSpPr>
      <dsp:spPr>
        <a:xfrm rot="5400000">
          <a:off x="3109076" y="1606303"/>
          <a:ext cx="238306" cy="285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142439" y="1630133"/>
        <a:ext cx="171581" cy="166814"/>
      </dsp:txXfrm>
    </dsp:sp>
    <dsp:sp modelId="{81E56796-EA7B-4E8A-822C-6BC5C54CD67E}">
      <dsp:nvSpPr>
        <dsp:cNvPr id="0" name=""/>
        <dsp:cNvSpPr/>
      </dsp:nvSpPr>
      <dsp:spPr>
        <a:xfrm>
          <a:off x="1558751" y="1908157"/>
          <a:ext cx="3338955" cy="635483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Only specific array platforms</a:t>
          </a:r>
        </a:p>
      </dsp:txBody>
      <dsp:txXfrm>
        <a:off x="1577364" y="1926770"/>
        <a:ext cx="3301729" cy="598257"/>
      </dsp:txXfrm>
    </dsp:sp>
    <dsp:sp modelId="{A22EA37C-25CD-422A-9556-B307C7CFFC29}">
      <dsp:nvSpPr>
        <dsp:cNvPr id="0" name=""/>
        <dsp:cNvSpPr/>
      </dsp:nvSpPr>
      <dsp:spPr>
        <a:xfrm rot="5400000">
          <a:off x="3109076" y="2559528"/>
          <a:ext cx="238306" cy="285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142439" y="2583358"/>
        <a:ext cx="171581" cy="166814"/>
      </dsp:txXfrm>
    </dsp:sp>
    <dsp:sp modelId="{A6DBBC9D-5697-46B3-A4C2-5D9A5DC26336}">
      <dsp:nvSpPr>
        <dsp:cNvPr id="0" name=""/>
        <dsp:cNvSpPr/>
      </dsp:nvSpPr>
      <dsp:spPr>
        <a:xfrm>
          <a:off x="1558751" y="2861382"/>
          <a:ext cx="3338955" cy="635483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Must have &gt;75 samples</a:t>
          </a:r>
        </a:p>
      </dsp:txBody>
      <dsp:txXfrm>
        <a:off x="1577364" y="2879995"/>
        <a:ext cx="3301729" cy="598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1E432-AFF7-4F91-84E9-C281E27D1903}">
      <dsp:nvSpPr>
        <dsp:cNvPr id="0" name=""/>
        <dsp:cNvSpPr/>
      </dsp:nvSpPr>
      <dsp:spPr>
        <a:xfrm>
          <a:off x="1543" y="1159624"/>
          <a:ext cx="1880085" cy="75203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DNA</a:t>
          </a:r>
        </a:p>
      </dsp:txBody>
      <dsp:txXfrm>
        <a:off x="377560" y="1159624"/>
        <a:ext cx="1128051" cy="752034"/>
      </dsp:txXfrm>
    </dsp:sp>
    <dsp:sp modelId="{99213A93-C9C4-4F96-B542-9B56714A10B4}">
      <dsp:nvSpPr>
        <dsp:cNvPr id="0" name=""/>
        <dsp:cNvSpPr/>
      </dsp:nvSpPr>
      <dsp:spPr>
        <a:xfrm>
          <a:off x="1693619" y="1159624"/>
          <a:ext cx="1880085" cy="752034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RNA</a:t>
          </a:r>
        </a:p>
      </dsp:txBody>
      <dsp:txXfrm>
        <a:off x="2069636" y="1159624"/>
        <a:ext cx="1128051" cy="752034"/>
      </dsp:txXfrm>
    </dsp:sp>
    <dsp:sp modelId="{1339C303-236D-404C-84A7-F51E99E179BB}">
      <dsp:nvSpPr>
        <dsp:cNvPr id="0" name=""/>
        <dsp:cNvSpPr/>
      </dsp:nvSpPr>
      <dsp:spPr>
        <a:xfrm>
          <a:off x="3385696" y="1159624"/>
          <a:ext cx="1880085" cy="752034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Protein</a:t>
          </a:r>
        </a:p>
      </dsp:txBody>
      <dsp:txXfrm>
        <a:off x="3761713" y="1159624"/>
        <a:ext cx="1128051" cy="752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B0121-E1C5-4BD9-A648-2D026DCD5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7B66F-820F-4E1A-A4FF-BD11560C2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C0CF5-7F84-4A5E-87AB-1C7004DB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3DB8-64F3-4034-B920-CE31C3B8E4C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74DE0-EA00-4171-BD00-195D5AA1D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688BD-69D1-4E48-9BBD-6583FFAD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972B4-7E34-4217-8AD4-87D47C6B1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C4BF3-2FBE-4FEE-9AE5-81E9CEFC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1E9EB-FFDE-4A68-B096-D53255E4E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98218-D1F9-4755-AD9B-486C81AB4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3DB8-64F3-4034-B920-CE31C3B8E4C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3C619-8941-4D11-B1DC-0C9049AD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95734-A049-4C98-B1C3-064FE8CA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972B4-7E34-4217-8AD4-87D47C6B1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4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BF71DF-6CAD-4D85-80B5-AED18C73CC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9EE0F-8E02-4930-A423-FA1B95D3F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7A061-E494-4EF4-8441-874B9CBF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3DB8-64F3-4034-B920-CE31C3B8E4C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565E9-FF86-4B12-ADFF-26BF434F2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57397-2D3C-40DE-8F2A-2C5F207DB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972B4-7E34-4217-8AD4-87D47C6B1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4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3426-1D12-4392-9FC5-0039AB6C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D259F-B03B-4D7D-B564-462FA6180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D5E4F-5ECB-4016-B790-91DF5B816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3DB8-64F3-4034-B920-CE31C3B8E4C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7CD59-7F7A-4483-988F-49E374AA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01FF1-CC98-451D-A567-A201F790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972B4-7E34-4217-8AD4-87D47C6B1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6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D1C44-3754-4633-BDEA-E3D0D14B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0FFF3-23FC-485A-9E5D-E66B11407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2156C-849A-41B1-966E-3E59EDBDE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3DB8-64F3-4034-B920-CE31C3B8E4C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DFBA3-96C3-4B12-BC5F-F12E3424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3022D-5203-4CBC-94ED-50A090A4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972B4-7E34-4217-8AD4-87D47C6B1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74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2AD0-CB21-4A6C-A05D-3022BC1C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A320-0656-46CC-BCDA-F6C85B6B5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8DDF4-25A3-484F-851F-0E1AE944F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666258-B3B6-4A6A-9863-F0C8B22E9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3DB8-64F3-4034-B920-CE31C3B8E4C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9B46E-3F03-4A7E-B2C3-24DC88A88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31FA3-62B7-45E9-97B7-08950588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972B4-7E34-4217-8AD4-87D47C6B1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242C-6663-49D5-B318-B86A1447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4581B-BE78-49E2-8F1E-F96F4340E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0FED7-92F2-482E-839C-3FF64F934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E30A4-6968-4644-B553-3B3D00942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E9E40E-1A35-4639-96F4-6163698F9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B8B0F2-2F2F-41F7-96DA-409A2E8A7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3DB8-64F3-4034-B920-CE31C3B8E4C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8C31A-CC39-4D80-A71B-C19B83B3A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8BFD3B-9C62-4531-8060-7010AF43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972B4-7E34-4217-8AD4-87D47C6B1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8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557E1-83BC-490B-AE80-30A7B85F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94A1CE-6873-4FCA-9ECD-48899498D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3DB8-64F3-4034-B920-CE31C3B8E4C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B1FC35-5337-4401-8551-91415B67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D0351-AF6F-44A9-82BF-6081AB87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972B4-7E34-4217-8AD4-87D47C6B1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8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7B2BE7-45D7-462B-A452-D08C1A02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3DB8-64F3-4034-B920-CE31C3B8E4C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1D034-B36C-4E12-B5B2-7D428B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2250B-1F6C-411D-AFFA-98B85414B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972B4-7E34-4217-8AD4-87D47C6B1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8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AE3A7-4012-46C4-84BE-E5CCD5769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338E2-5328-4357-A4F2-FE789ED92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49CDF2-937C-4DCA-9E24-626EE4DA2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8777A-2402-4F1B-9AF0-E2A82DADB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3DB8-64F3-4034-B920-CE31C3B8E4C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CB6C4-628D-4DAB-B2FE-3D003179E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9B400-D773-471D-A055-2044523B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972B4-7E34-4217-8AD4-87D47C6B1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43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316CA-D584-4078-9D3C-03AA94D8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5A23EE-8AA5-42BC-AE29-D65B99C63A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CA0EC-C945-4145-B510-11F5965CA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AC098-4CAF-476B-99BB-0CBED13BC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3DB8-64F3-4034-B920-CE31C3B8E4C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28D2D-E6C1-4106-B107-C66B8FC0F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B59E9-9347-4528-9514-05356167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972B4-7E34-4217-8AD4-87D47C6B1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9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59B26A-0371-4649-9CF2-A30EE3F15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E6B46-F4F3-4863-98C9-36A5A7C58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E5D37-8216-46ED-BD5B-50D6345A7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33DB8-64F3-4034-B920-CE31C3B8E4C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652A0-A0C0-4233-ADFD-470BD2CEA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22CA2-A4AC-4C73-974D-B53DA9A2C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972B4-7E34-4217-8AD4-87D47C6B1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0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sra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portal.gdc.cancer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texportal.org/home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ebi.ac.uk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ebi.ac.uk/gxa/home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gwas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mdb.ca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microbiomedb.org/mbio/app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mport.org/home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sharing.nih.gov/accessing-data/accessing-scientific-data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enenetwork.org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rgd.mcw.edu/wg/data-menu/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kmplot.com/analysis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multimir.ucdenver.edu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(null)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kyimlab/MetaXcan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AF2B7-F2A2-4BF3-8CCA-5D043FD13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ＭＳ Ｐゴシック" panose="020B0600070205080204" pitchFamily="34" charset="-128"/>
              </a:rPr>
              <a:t>Publicly Available Data &amp;</a:t>
            </a:r>
            <a:br>
              <a:rPr lang="en-US" dirty="0">
                <a:ea typeface="ＭＳ Ｐゴシック" panose="020B0600070205080204" pitchFamily="34" charset="-128"/>
              </a:rPr>
            </a:br>
            <a:r>
              <a:rPr lang="en-US" dirty="0">
                <a:ea typeface="ＭＳ Ｐゴシック" panose="020B0600070205080204" pitchFamily="34" charset="-128"/>
              </a:rPr>
              <a:t>Data Integration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4E92A-BD53-48DB-9990-D41509F584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Lauren Vanderlinden, PhD, MS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T15 Postdoctoral Fellow Computational Biology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Division of Rheumatology &amp; Department of Biomedical Informatics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School of Medicine, University of Colorado Anschutz Medical Campus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CPBS 7602 - December 11, 2024</a:t>
            </a:r>
          </a:p>
        </p:txBody>
      </p:sp>
      <p:pic>
        <p:nvPicPr>
          <p:cNvPr id="1026" name="Picture 2" descr="University of Colorado Denver | History | Plexuss">
            <a:extLst>
              <a:ext uri="{FF2B5EF4-FFF2-40B4-BE49-F238E27FC236}">
                <a16:creationId xmlns:a16="http://schemas.microsoft.com/office/drawing/2014/main" id="{09426C7E-6DDB-400E-8519-72A853294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26" y="180974"/>
            <a:ext cx="2192449" cy="211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655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Browsing GEO in 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819" t="27778" r="86347" b="62023"/>
          <a:stretch/>
        </p:blipFill>
        <p:spPr>
          <a:xfrm>
            <a:off x="466283" y="1476058"/>
            <a:ext cx="3511400" cy="20483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751" t="27778" r="61412" b="62839"/>
          <a:stretch/>
        </p:blipFill>
        <p:spPr>
          <a:xfrm>
            <a:off x="230588" y="4037054"/>
            <a:ext cx="11736125" cy="1778000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/>
          </p:nvPr>
        </p:nvGraphicFramePr>
        <p:xfrm>
          <a:off x="5836257" y="397566"/>
          <a:ext cx="6456459" cy="3498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/>
          <p:cNvSpPr/>
          <p:nvPr/>
        </p:nvSpPr>
        <p:spPr>
          <a:xfrm rot="16200000">
            <a:off x="5096788" y="1812897"/>
            <a:ext cx="3601941" cy="6679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 Search/Filtering Criteria</a:t>
            </a:r>
          </a:p>
        </p:txBody>
      </p:sp>
    </p:spTree>
    <p:extLst>
      <p:ext uri="{BB962C8B-B14F-4D97-AF65-F5344CB8AC3E}">
        <p14:creationId xmlns:p14="http://schemas.microsoft.com/office/powerpoint/2010/main" val="3578568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Browsing GEO in 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78153" r="58333" b="6543"/>
          <a:stretch/>
        </p:blipFill>
        <p:spPr>
          <a:xfrm>
            <a:off x="533400" y="3378200"/>
            <a:ext cx="11310938" cy="2336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5709457"/>
            <a:ext cx="12395200" cy="26773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you identify the GEO datasets you want, use </a:t>
            </a:r>
            <a:r>
              <a:rPr lang="en-US" dirty="0" err="1"/>
              <a:t>getGEO</a:t>
            </a:r>
            <a:r>
              <a:rPr lang="en-US" dirty="0"/>
              <a:t>() for analyses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8272" r="36806" b="72963"/>
          <a:stretch/>
        </p:blipFill>
        <p:spPr>
          <a:xfrm>
            <a:off x="330200" y="1498600"/>
            <a:ext cx="11557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47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9779"/>
            <a:ext cx="10515600" cy="1325563"/>
          </a:xfrm>
        </p:spPr>
        <p:txBody>
          <a:bodyPr/>
          <a:lstStyle/>
          <a:p>
            <a:r>
              <a:rPr lang="en-US" dirty="0"/>
              <a:t>SRA Database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1167" t="13703" r="21250" b="15185"/>
          <a:stretch/>
        </p:blipFill>
        <p:spPr>
          <a:xfrm>
            <a:off x="4587239" y="288144"/>
            <a:ext cx="7035833" cy="59145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120" y="1508760"/>
            <a:ext cx="417576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NCBI </a:t>
            </a:r>
            <a:r>
              <a:rPr lang="en-US" sz="3200" u="sng" dirty="0"/>
              <a:t>S</a:t>
            </a:r>
            <a:r>
              <a:rPr lang="en-US" sz="3200" dirty="0"/>
              <a:t>equence </a:t>
            </a:r>
            <a:r>
              <a:rPr lang="en-US" sz="3200" u="sng" dirty="0"/>
              <a:t>R</a:t>
            </a:r>
            <a:r>
              <a:rPr lang="en-US" sz="3200" dirty="0"/>
              <a:t>ead </a:t>
            </a:r>
            <a:r>
              <a:rPr lang="en-US" sz="3200" u="sng" dirty="0"/>
              <a:t>A</a:t>
            </a:r>
            <a:r>
              <a:rPr lang="en-US" sz="3200" dirty="0"/>
              <a:t>rchive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Very similar to GEO except this is all sequencing data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RNA-</a:t>
            </a:r>
            <a:r>
              <a:rPr lang="en-US" sz="3200" dirty="0" err="1"/>
              <a:t>Seq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DNA-</a:t>
            </a:r>
            <a:r>
              <a:rPr lang="en-US" sz="3200" dirty="0" err="1"/>
              <a:t>Seq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ChIP-Seq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Notice initial search gives sample results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275DFD-3983-434D-ACD3-19B34FF4CD72}"/>
              </a:ext>
            </a:extLst>
          </p:cNvPr>
          <p:cNvSpPr/>
          <p:nvPr/>
        </p:nvSpPr>
        <p:spPr>
          <a:xfrm>
            <a:off x="714967" y="1040630"/>
            <a:ext cx="273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www.ncbi.nlm.nih.gov/sra/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314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SRA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64280" cy="4351338"/>
          </a:xfrm>
        </p:spPr>
        <p:txBody>
          <a:bodyPr>
            <a:normAutofit/>
          </a:bodyPr>
          <a:lstStyle/>
          <a:p>
            <a:r>
              <a:rPr lang="en-US" dirty="0"/>
              <a:t>SRR: Individual run in the experiment</a:t>
            </a:r>
          </a:p>
          <a:p>
            <a:r>
              <a:rPr lang="en-US" dirty="0"/>
              <a:t>SRS: sample information </a:t>
            </a:r>
          </a:p>
          <a:p>
            <a:r>
              <a:rPr lang="en-US" dirty="0"/>
              <a:t>SRX: experiment level</a:t>
            </a:r>
          </a:p>
          <a:p>
            <a:r>
              <a:rPr lang="en-US" dirty="0"/>
              <a:t>SRP: project level</a:t>
            </a:r>
          </a:p>
          <a:p>
            <a:r>
              <a:rPr lang="en-US" dirty="0"/>
              <a:t>Many still linked to GEO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0500" t="28963" r="34333" b="11037"/>
          <a:stretch/>
        </p:blipFill>
        <p:spPr>
          <a:xfrm>
            <a:off x="4907280" y="213360"/>
            <a:ext cx="6431280" cy="617220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400800" y="1493520"/>
            <a:ext cx="1112520" cy="335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88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" y="99949"/>
            <a:ext cx="10515600" cy="1325563"/>
          </a:xfrm>
        </p:spPr>
        <p:txBody>
          <a:bodyPr/>
          <a:lstStyle/>
          <a:p>
            <a:r>
              <a:rPr lang="en-US" dirty="0"/>
              <a:t>SRA </a:t>
            </a:r>
            <a:br>
              <a:rPr lang="en-US" dirty="0"/>
            </a:br>
            <a:r>
              <a:rPr lang="en-US" dirty="0"/>
              <a:t>Database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4D36DD-0172-45C2-A883-DEE35DAD1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896" y="610754"/>
            <a:ext cx="8839141" cy="583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84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0333" t="12816" r="1417" b="15185"/>
          <a:stretch/>
        </p:blipFill>
        <p:spPr>
          <a:xfrm>
            <a:off x="1524000" y="614792"/>
            <a:ext cx="9570720" cy="567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82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83" t="12074" r="24333" b="13556"/>
          <a:stretch/>
        </p:blipFill>
        <p:spPr>
          <a:xfrm>
            <a:off x="624840" y="304800"/>
            <a:ext cx="10789920" cy="595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30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TCGA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9583" t="16111" r="20729" b="6296"/>
          <a:stretch/>
        </p:blipFill>
        <p:spPr>
          <a:xfrm>
            <a:off x="2895600" y="310485"/>
            <a:ext cx="8172449" cy="597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01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" y="0"/>
            <a:ext cx="10515600" cy="1325563"/>
          </a:xfrm>
        </p:spPr>
        <p:txBody>
          <a:bodyPr/>
          <a:lstStyle/>
          <a:p>
            <a:r>
              <a:rPr lang="en-US" dirty="0"/>
              <a:t>TCGA – Data Portal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8ED14D-0B76-410A-9428-3F53AF382915}"/>
              </a:ext>
            </a:extLst>
          </p:cNvPr>
          <p:cNvSpPr/>
          <p:nvPr/>
        </p:nvSpPr>
        <p:spPr>
          <a:xfrm>
            <a:off x="5294248" y="329684"/>
            <a:ext cx="2994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https://portal.gdc.cancer.gov/</a:t>
            </a:r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6A924D-F6CC-4615-8068-2F3102F39B39}"/>
              </a:ext>
            </a:extLst>
          </p:cNvPr>
          <p:cNvGrpSpPr/>
          <p:nvPr/>
        </p:nvGrpSpPr>
        <p:grpSpPr>
          <a:xfrm>
            <a:off x="1085850" y="876300"/>
            <a:ext cx="10001250" cy="5865128"/>
            <a:chOff x="38100" y="958107"/>
            <a:chExt cx="12192000" cy="697394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8CF6AE-811F-4D13-BF70-1F3309C0E5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6" r="1"/>
            <a:stretch/>
          </p:blipFill>
          <p:spPr>
            <a:xfrm>
              <a:off x="78286" y="958107"/>
              <a:ext cx="12125325" cy="52084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BC733C8-FB4F-4CCF-962A-FB21FD3A2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" y="4869547"/>
              <a:ext cx="12192000" cy="3062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0720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BE34D6-3FDD-4E37-915E-3E8BA6C15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96" y="1289304"/>
            <a:ext cx="11411160" cy="431889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0A5B21-E0B9-46CD-86FE-7F25D5F80286}"/>
              </a:ext>
            </a:extLst>
          </p:cNvPr>
          <p:cNvCxnSpPr>
            <a:cxnSpLocks/>
          </p:cNvCxnSpPr>
          <p:nvPr/>
        </p:nvCxnSpPr>
        <p:spPr>
          <a:xfrm flipH="1" flipV="1">
            <a:off x="3136392" y="5431536"/>
            <a:ext cx="704088" cy="2103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27F0F4-1354-4CFA-AB9B-53790D71AE45}"/>
              </a:ext>
            </a:extLst>
          </p:cNvPr>
          <p:cNvSpPr txBox="1"/>
          <p:nvPr/>
        </p:nvSpPr>
        <p:spPr>
          <a:xfrm>
            <a:off x="3794760" y="5495544"/>
            <a:ext cx="1970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on Repository</a:t>
            </a:r>
          </a:p>
        </p:txBody>
      </p:sp>
    </p:spTree>
    <p:extLst>
      <p:ext uri="{BB962C8B-B14F-4D97-AF65-F5344CB8AC3E}">
        <p14:creationId xmlns:p14="http://schemas.microsoft.com/office/powerpoint/2010/main" val="3757408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EB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49" y="2495550"/>
            <a:ext cx="3337649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xplosion 1 8"/>
          <p:cNvSpPr/>
          <p:nvPr/>
        </p:nvSpPr>
        <p:spPr>
          <a:xfrm>
            <a:off x="351692" y="1406770"/>
            <a:ext cx="3188677" cy="1211384"/>
          </a:xfrm>
          <a:prstGeom prst="irregularSeal1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Publicly Available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625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     Free data!  </a:t>
            </a:r>
          </a:p>
          <a:p>
            <a:endParaRPr lang="en-US" dirty="0"/>
          </a:p>
          <a:p>
            <a:r>
              <a:rPr lang="en-US" dirty="0"/>
              <a:t>Validate your results</a:t>
            </a:r>
          </a:p>
          <a:p>
            <a:pPr lvl="1"/>
            <a:r>
              <a:rPr lang="en-US" dirty="0"/>
              <a:t>Data generated under same/similar conditions</a:t>
            </a:r>
          </a:p>
          <a:p>
            <a:pPr lvl="1"/>
            <a:r>
              <a:rPr lang="en-US" dirty="0"/>
              <a:t>How consistent are the results?</a:t>
            </a:r>
          </a:p>
          <a:p>
            <a:r>
              <a:rPr lang="en-US" dirty="0"/>
              <a:t>Statistical method development</a:t>
            </a:r>
          </a:p>
          <a:p>
            <a:pPr lvl="1"/>
            <a:r>
              <a:rPr lang="en-US" dirty="0"/>
              <a:t>Real world data</a:t>
            </a:r>
          </a:p>
          <a:p>
            <a:r>
              <a:rPr lang="en-US" dirty="0"/>
              <a:t>Compare to a different experimental design</a:t>
            </a:r>
          </a:p>
          <a:p>
            <a:pPr lvl="1"/>
            <a:r>
              <a:rPr lang="en-US" dirty="0"/>
              <a:t>Tissue differences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6146" t="10000" r="64792" b="83148"/>
          <a:stretch/>
        </p:blipFill>
        <p:spPr>
          <a:xfrm>
            <a:off x="7268308" y="586507"/>
            <a:ext cx="1561188" cy="663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9271" t="9814" r="41430" b="83148"/>
          <a:stretch/>
        </p:blipFill>
        <p:spPr>
          <a:xfrm>
            <a:off x="9178720" y="394067"/>
            <a:ext cx="2826284" cy="12030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1000" t="30889" r="2333" b="52519"/>
          <a:stretch/>
        </p:blipFill>
        <p:spPr>
          <a:xfrm>
            <a:off x="5216753" y="1691677"/>
            <a:ext cx="6851740" cy="959244"/>
          </a:xfrm>
          <a:prstGeom prst="rect">
            <a:avLst/>
          </a:prstGeom>
        </p:spPr>
      </p:pic>
      <p:pic>
        <p:nvPicPr>
          <p:cNvPr id="1026" name="Picture 2" descr="Image result for tcga datab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199" y="3041489"/>
            <a:ext cx="2815409" cy="12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32083" t="19444" r="43854" b="73704"/>
          <a:stretch/>
        </p:blipFill>
        <p:spPr>
          <a:xfrm>
            <a:off x="4362450" y="5486400"/>
            <a:ext cx="4400550" cy="704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32604" t="30185" r="53229" b="60741"/>
          <a:stretch/>
        </p:blipFill>
        <p:spPr>
          <a:xfrm>
            <a:off x="9696450" y="5570444"/>
            <a:ext cx="1828800" cy="658906"/>
          </a:xfrm>
          <a:prstGeom prst="rect">
            <a:avLst/>
          </a:prstGeom>
        </p:spPr>
      </p:pic>
      <p:pic>
        <p:nvPicPr>
          <p:cNvPr id="1032" name="Picture 8" descr="https://gtexportal.org/home/images/gtex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725" y="4043362"/>
            <a:ext cx="3962400" cy="51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/>
          <a:srcRect l="17396" t="9445" r="59896" b="82963"/>
          <a:stretch/>
        </p:blipFill>
        <p:spPr>
          <a:xfrm>
            <a:off x="7848600" y="4724400"/>
            <a:ext cx="4152900" cy="7810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F82655-C5EE-4157-B59B-22EFA7B489C4}"/>
              </a:ext>
            </a:extLst>
          </p:cNvPr>
          <p:cNvSpPr txBox="1"/>
          <p:nvPr/>
        </p:nvSpPr>
        <p:spPr>
          <a:xfrm>
            <a:off x="1000125" y="6048375"/>
            <a:ext cx="278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Students: always have data</a:t>
            </a:r>
          </a:p>
        </p:txBody>
      </p:sp>
    </p:spTree>
    <p:extLst>
      <p:ext uri="{BB962C8B-B14F-4D97-AF65-F5344CB8AC3E}">
        <p14:creationId xmlns:p14="http://schemas.microsoft.com/office/powerpoint/2010/main" val="1129399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46081C-CF8F-43A7-A178-CEFB988D3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573"/>
            <a:ext cx="12192000" cy="51228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124A88-0905-4119-A105-BEFE98BD8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533" y="952744"/>
            <a:ext cx="4439270" cy="469648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0E252D-B116-44A9-911E-58A9EE8CC0A2}"/>
              </a:ext>
            </a:extLst>
          </p:cNvPr>
          <p:cNvCxnSpPr>
            <a:cxnSpLocks/>
          </p:cNvCxnSpPr>
          <p:nvPr/>
        </p:nvCxnSpPr>
        <p:spPr>
          <a:xfrm flipV="1">
            <a:off x="3182112" y="923544"/>
            <a:ext cx="2011680" cy="30358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104EFD-68B4-4404-8308-2020B7CA59A0}"/>
              </a:ext>
            </a:extLst>
          </p:cNvPr>
          <p:cNvCxnSpPr>
            <a:cxnSpLocks/>
          </p:cNvCxnSpPr>
          <p:nvPr/>
        </p:nvCxnSpPr>
        <p:spPr>
          <a:xfrm flipV="1">
            <a:off x="3108960" y="5650992"/>
            <a:ext cx="2093976" cy="265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60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5A83B1-5FA8-4AD4-9CA9-D493B3F55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871"/>
            <a:ext cx="12192000" cy="50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2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</a:t>
            </a:r>
            <a:r>
              <a:rPr lang="en-US" dirty="0" err="1"/>
              <a:t>TCGAbiolinks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7960" y="3398519"/>
            <a:ext cx="4815840" cy="2778443"/>
          </a:xfrm>
        </p:spPr>
        <p:txBody>
          <a:bodyPr>
            <a:normAutofit/>
          </a:bodyPr>
          <a:lstStyle/>
          <a:p>
            <a:r>
              <a:rPr lang="en-US" dirty="0"/>
              <a:t>Naming system:</a:t>
            </a:r>
          </a:p>
          <a:p>
            <a:r>
              <a:rPr lang="en-US" dirty="0"/>
              <a:t>Aliquot barcode: TCGA-G4-6317-02A-11D-2064-05</a:t>
            </a:r>
          </a:p>
          <a:p>
            <a:r>
              <a:rPr lang="en-US" dirty="0"/>
              <a:t>Participant: TCGA-G4-6317</a:t>
            </a:r>
          </a:p>
          <a:p>
            <a:r>
              <a:rPr lang="en-US" dirty="0"/>
              <a:t>Sample: TCGA-G4-6317-02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8916" t="16815" r="54000" b="48667"/>
          <a:stretch/>
        </p:blipFill>
        <p:spPr>
          <a:xfrm>
            <a:off x="822960" y="2210691"/>
            <a:ext cx="5440680" cy="3900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251" t="8963" r="42166" b="64666"/>
          <a:stretch/>
        </p:blipFill>
        <p:spPr>
          <a:xfrm>
            <a:off x="4815840" y="594360"/>
            <a:ext cx="7056120" cy="271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15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225040" cy="1325563"/>
          </a:xfrm>
        </p:spPr>
        <p:txBody>
          <a:bodyPr/>
          <a:lstStyle/>
          <a:p>
            <a:r>
              <a:rPr lang="en-US" dirty="0"/>
              <a:t>TCGA Legacy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727960" cy="4351338"/>
          </a:xfrm>
        </p:spPr>
        <p:txBody>
          <a:bodyPr/>
          <a:lstStyle/>
          <a:p>
            <a:r>
              <a:rPr lang="en-US" dirty="0"/>
              <a:t>Legacy older genomes (hg19 or hg18)</a:t>
            </a:r>
          </a:p>
          <a:p>
            <a:r>
              <a:rPr lang="en-US" dirty="0"/>
              <a:t>Harmonized database have standards for specimen and clinical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3833" t="13111" r="417" b="13555"/>
          <a:stretch/>
        </p:blipFill>
        <p:spPr>
          <a:xfrm>
            <a:off x="3535680" y="767098"/>
            <a:ext cx="8275320" cy="519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95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GDCquery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09159"/>
            <a:ext cx="10515600" cy="1467803"/>
          </a:xfrm>
        </p:spPr>
        <p:txBody>
          <a:bodyPr/>
          <a:lstStyle/>
          <a:p>
            <a:r>
              <a:rPr lang="en-US" dirty="0"/>
              <a:t>This is dependent on SQL databases and can be computationally intensive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4584" t="30741" r="8333" b="43037"/>
          <a:stretch/>
        </p:blipFill>
        <p:spPr>
          <a:xfrm>
            <a:off x="396239" y="1554480"/>
            <a:ext cx="11597641" cy="299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43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GTEx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94666" y="805934"/>
            <a:ext cx="44868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https://gtexportal.org/home/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9C6F1-E0CF-4317-BF8B-58D49328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7978"/>
            <a:ext cx="12192000" cy="504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18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5913FE-40CB-4EED-992E-1CEF6484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798"/>
            <a:ext cx="12192000" cy="293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21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24056-D078-4CEF-8C72-E9F80D00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" y="0"/>
            <a:ext cx="12177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79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8387F4-BD96-46E4-906C-84F06CB11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944"/>
            <a:ext cx="12192000" cy="51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83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2982D-A2D4-4A09-9DF6-F1D01842AEC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European Bioinformatics Institute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934E0A-33CC-41C1-8E5B-B1A516267BEB}"/>
              </a:ext>
            </a:extLst>
          </p:cNvPr>
          <p:cNvSpPr/>
          <p:nvPr/>
        </p:nvSpPr>
        <p:spPr>
          <a:xfrm>
            <a:off x="850453" y="1022342"/>
            <a:ext cx="31002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https://www.ebi.ac.uk/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9EC7D-EE39-47B5-9C61-A2481C581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8233"/>
            <a:ext cx="12192000" cy="51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37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83E623-AF5A-4F7D-9CFA-AC420A259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Repositories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37738-D986-4862-98F6-C1948F683B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18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68C727-EA32-4F31-963C-C0421DD5E452}"/>
              </a:ext>
            </a:extLst>
          </p:cNvPr>
          <p:cNvSpPr/>
          <p:nvPr/>
        </p:nvSpPr>
        <p:spPr>
          <a:xfrm>
            <a:off x="8540977" y="382262"/>
            <a:ext cx="33213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https://www.ebi.ac.uk/gxa/home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F473B4-268B-4E02-8746-28982442E58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EBI Expression Atlas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59A44-EF5A-4398-BD17-D5A14803E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" y="1247432"/>
            <a:ext cx="12036552" cy="49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8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5CAC44-68F2-4635-912F-CBB00895A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086653"/>
            <a:ext cx="8762988" cy="57046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B5215E-102A-420D-B379-EBE81F38F59C}"/>
              </a:ext>
            </a:extLst>
          </p:cNvPr>
          <p:cNvSpPr/>
          <p:nvPr/>
        </p:nvSpPr>
        <p:spPr>
          <a:xfrm>
            <a:off x="8714708" y="529709"/>
            <a:ext cx="2935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https://www.ebi.ac.uk/gwas/</a:t>
            </a:r>
            <a:endParaRPr lang="en-US" dirty="0"/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4421452-8086-4F17-BA4A-0C1AD0B4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0"/>
            <a:ext cx="10515600" cy="1325563"/>
          </a:xfrm>
        </p:spPr>
        <p:txBody>
          <a:bodyPr/>
          <a:lstStyle/>
          <a:p>
            <a:r>
              <a:rPr lang="en-US" dirty="0"/>
              <a:t>GWAS Catalog</a:t>
            </a:r>
          </a:p>
        </p:txBody>
      </p:sp>
    </p:spTree>
    <p:extLst>
      <p:ext uri="{BB962C8B-B14F-4D97-AF65-F5344CB8AC3E}">
        <p14:creationId xmlns:p14="http://schemas.microsoft.com/office/powerpoint/2010/main" val="1757869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CA32D8-A019-4626-B3DD-3A3A1639B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035"/>
            <a:ext cx="12192000" cy="51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13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53EA-2873-4EB4-99AD-5206B9E04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CB044-A38F-420A-8283-A56F23D9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339"/>
            <a:ext cx="12192000" cy="3537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78C9C-8176-4C38-ABF1-629A21A1BD2A}"/>
              </a:ext>
            </a:extLst>
          </p:cNvPr>
          <p:cNvSpPr txBox="1"/>
          <p:nvPr/>
        </p:nvSpPr>
        <p:spPr>
          <a:xfrm>
            <a:off x="409575" y="4752975"/>
            <a:ext cx="8010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Really hard to get full genetic data due to privacy and confidentiality, but summary statistics are readily available </a:t>
            </a:r>
          </a:p>
        </p:txBody>
      </p:sp>
    </p:spTree>
    <p:extLst>
      <p:ext uri="{BB962C8B-B14F-4D97-AF65-F5344CB8AC3E}">
        <p14:creationId xmlns:p14="http://schemas.microsoft.com/office/powerpoint/2010/main" val="3982111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2694-AB21-4B4B-95F0-53A972CD9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127381"/>
            <a:ext cx="10515600" cy="1325563"/>
          </a:xfrm>
        </p:spPr>
        <p:txBody>
          <a:bodyPr/>
          <a:lstStyle/>
          <a:p>
            <a:r>
              <a:rPr lang="en-US" dirty="0"/>
              <a:t>Metabolomic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67C13-034B-4DF5-BCF0-003B5FFD2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4107"/>
            <a:ext cx="12192000" cy="50978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919C14-28B3-4F8A-9ACB-14115BE961DE}"/>
              </a:ext>
            </a:extLst>
          </p:cNvPr>
          <p:cNvSpPr/>
          <p:nvPr/>
        </p:nvSpPr>
        <p:spPr>
          <a:xfrm>
            <a:off x="9360031" y="610862"/>
            <a:ext cx="1811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https://hmdb.ca/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890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C86F8-31D7-4328-A6B6-96E40C9E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MicrobiomeDB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21CF92-5613-43F5-BCB5-29BCF038651D}"/>
              </a:ext>
            </a:extLst>
          </p:cNvPr>
          <p:cNvSpPr/>
          <p:nvPr/>
        </p:nvSpPr>
        <p:spPr>
          <a:xfrm>
            <a:off x="7610183" y="537710"/>
            <a:ext cx="3665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https://microbiomedb.org/mbio/app</a:t>
            </a:r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876A7C-4A68-442A-B066-8A344B2A0581}"/>
              </a:ext>
            </a:extLst>
          </p:cNvPr>
          <p:cNvGrpSpPr/>
          <p:nvPr/>
        </p:nvGrpSpPr>
        <p:grpSpPr>
          <a:xfrm>
            <a:off x="740664" y="1097280"/>
            <a:ext cx="9326880" cy="5312664"/>
            <a:chOff x="-128016" y="517317"/>
            <a:chExt cx="12192000" cy="79269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AB4AC0-460C-42CD-B79C-7DB4AF8F8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28016" y="517317"/>
              <a:ext cx="12192000" cy="38665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DDC24C-CAFC-46AB-945F-6788A557D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8016" y="4339021"/>
              <a:ext cx="12192000" cy="4105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3092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918F3-369E-4672-9AD0-3B2615F16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" y="-293243"/>
            <a:ext cx="12603480" cy="1325563"/>
          </a:xfrm>
        </p:spPr>
        <p:txBody>
          <a:bodyPr/>
          <a:lstStyle/>
          <a:p>
            <a:r>
              <a:rPr lang="en-US" dirty="0"/>
              <a:t>Immunology Database and Analysis Portal (</a:t>
            </a:r>
            <a:r>
              <a:rPr lang="en-US" dirty="0" err="1"/>
              <a:t>ImmPort</a:t>
            </a:r>
            <a:r>
              <a:rPr lang="en-US" dirty="0"/>
              <a:t>)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9C751-BA94-4764-943A-7DEB9960B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195"/>
            <a:ext cx="12192000" cy="54428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B78D65-3B51-4375-B436-B66C0AC01722}"/>
              </a:ext>
            </a:extLst>
          </p:cNvPr>
          <p:cNvSpPr/>
          <p:nvPr/>
        </p:nvSpPr>
        <p:spPr>
          <a:xfrm>
            <a:off x="141602" y="704088"/>
            <a:ext cx="32768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https://www.immport.org/home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282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90EC8-C2BB-4F10-B2CB-5F789184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NIDDK Repository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A460A-EF59-4631-A777-3E8A774DE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5534"/>
            <a:ext cx="12192000" cy="49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38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9178-2F94-4372-A405-CD351C83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Institute Specific Repositories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C7EBDF-2980-4FCF-9409-B196ECA9FA80}"/>
              </a:ext>
            </a:extLst>
          </p:cNvPr>
          <p:cNvSpPr/>
          <p:nvPr/>
        </p:nvSpPr>
        <p:spPr>
          <a:xfrm>
            <a:off x="810516" y="1488686"/>
            <a:ext cx="61452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https://sharing.nih.gov/accessing-data/accessing-scientific-data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7EF0A-3CA3-4168-9BB3-DEB1246C6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3547"/>
            <a:ext cx="12192000" cy="470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44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B42601-D84B-489F-BFFD-5A67E071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Non-human Repositories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E1D88-7241-41DF-AE28-2C49CC3E8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43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Database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14325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NCBI </a:t>
            </a:r>
            <a:r>
              <a:rPr lang="en-US" u="sng" dirty="0"/>
              <a:t>G</a:t>
            </a:r>
            <a:r>
              <a:rPr lang="en-US" dirty="0"/>
              <a:t>ene </a:t>
            </a:r>
            <a:r>
              <a:rPr lang="en-US" u="sng" dirty="0"/>
              <a:t>E</a:t>
            </a:r>
            <a:r>
              <a:rPr lang="en-US" dirty="0"/>
              <a:t>xpression </a:t>
            </a:r>
            <a:r>
              <a:rPr lang="en-US" u="sng" dirty="0"/>
              <a:t>O</a:t>
            </a:r>
            <a:r>
              <a:rPr lang="en-US" dirty="0"/>
              <a:t>mnibus</a:t>
            </a:r>
          </a:p>
          <a:p>
            <a:r>
              <a:rPr lang="en-US" dirty="0"/>
              <a:t>Microarray database</a:t>
            </a:r>
          </a:p>
          <a:p>
            <a:pPr lvl="1"/>
            <a:r>
              <a:rPr lang="en-US" dirty="0"/>
              <a:t>mRNA arrays</a:t>
            </a:r>
          </a:p>
          <a:p>
            <a:pPr lvl="1"/>
            <a:r>
              <a:rPr lang="en-US" dirty="0"/>
              <a:t>Methylation arrays</a:t>
            </a:r>
          </a:p>
          <a:p>
            <a:pPr lvl="1"/>
            <a:r>
              <a:rPr lang="en-US" dirty="0"/>
              <a:t>SNP arrays</a:t>
            </a:r>
          </a:p>
          <a:p>
            <a:pPr lvl="1"/>
            <a:r>
              <a:rPr lang="en-US" dirty="0"/>
              <a:t>miRNA arrays</a:t>
            </a:r>
          </a:p>
          <a:p>
            <a:r>
              <a:rPr lang="en-US" dirty="0"/>
              <a:t>Query like a literature search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0416" t="13519" r="833" b="6296"/>
          <a:stretch/>
        </p:blipFill>
        <p:spPr>
          <a:xfrm>
            <a:off x="4030196" y="1296121"/>
            <a:ext cx="7780804" cy="51046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DD7D22-A089-4209-8B9A-3E3F52385EBB}"/>
              </a:ext>
            </a:extLst>
          </p:cNvPr>
          <p:cNvSpPr/>
          <p:nvPr/>
        </p:nvSpPr>
        <p:spPr>
          <a:xfrm>
            <a:off x="6409724" y="510659"/>
            <a:ext cx="35254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https://www.ncbi.nlm.nih.gov/geo/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54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7FA464-783A-4945-9C48-8408D06DE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817"/>
            <a:ext cx="12192000" cy="524180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A6D9D7-8E49-4C00-91EE-88AAD20345F4}"/>
              </a:ext>
            </a:extLst>
          </p:cNvPr>
          <p:cNvSpPr txBox="1">
            <a:spLocks/>
          </p:cNvSpPr>
          <p:nvPr/>
        </p:nvSpPr>
        <p:spPr>
          <a:xfrm>
            <a:off x="161544" y="16395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Gene Network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1032BF-80C0-4507-8438-AC87C9CF3C34}"/>
              </a:ext>
            </a:extLst>
          </p:cNvPr>
          <p:cNvSpPr/>
          <p:nvPr/>
        </p:nvSpPr>
        <p:spPr>
          <a:xfrm>
            <a:off x="4892124" y="245102"/>
            <a:ext cx="26089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https://genenetwork.org/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4A298C-CF8D-4BE5-9C82-FD8BD9BE4891}"/>
              </a:ext>
            </a:extLst>
          </p:cNvPr>
          <p:cNvSpPr txBox="1">
            <a:spLocks/>
          </p:cNvSpPr>
          <p:nvPr/>
        </p:nvSpPr>
        <p:spPr>
          <a:xfrm>
            <a:off x="5934456" y="3776472"/>
            <a:ext cx="5474208" cy="26748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Extensive database on rodents</a:t>
            </a:r>
          </a:p>
          <a:p>
            <a:r>
              <a:rPr lang="en-US" dirty="0"/>
              <a:t>Group is panel or cohort.  This example is a recombinant inbred panel </a:t>
            </a:r>
          </a:p>
          <a:p>
            <a:r>
              <a:rPr lang="en-US" dirty="0"/>
              <a:t>Type: Phenotype or Tissue Specific (</a:t>
            </a:r>
            <a:r>
              <a:rPr lang="en-US" dirty="0" err="1"/>
              <a:t>Adispose</a:t>
            </a:r>
            <a:r>
              <a:rPr lang="en-US" dirty="0"/>
              <a:t>)</a:t>
            </a:r>
          </a:p>
          <a:p>
            <a:r>
              <a:rPr lang="en-US" dirty="0"/>
              <a:t>Dataset: Specific experiment</a:t>
            </a:r>
          </a:p>
        </p:txBody>
      </p:sp>
    </p:spTree>
    <p:extLst>
      <p:ext uri="{BB962C8B-B14F-4D97-AF65-F5344CB8AC3E}">
        <p14:creationId xmlns:p14="http://schemas.microsoft.com/office/powerpoint/2010/main" val="1121236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1212-02F8-470F-8A4E-A184E74C16F4}"/>
              </a:ext>
            </a:extLst>
          </p:cNvPr>
          <p:cNvSpPr txBox="1">
            <a:spLocks/>
          </p:cNvSpPr>
          <p:nvPr/>
        </p:nvSpPr>
        <p:spPr>
          <a:xfrm>
            <a:off x="710184" y="31026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R</a:t>
            </a:r>
            <a:r>
              <a:rPr lang="en-US" dirty="0"/>
              <a:t>at </a:t>
            </a:r>
            <a:r>
              <a:rPr lang="en-US" u="sng" dirty="0"/>
              <a:t>G</a:t>
            </a:r>
            <a:r>
              <a:rPr lang="en-US" dirty="0"/>
              <a:t>enome </a:t>
            </a:r>
            <a:r>
              <a:rPr lang="en-US" u="sng" dirty="0"/>
              <a:t>D</a:t>
            </a:r>
            <a:r>
              <a:rPr lang="en-US" dirty="0"/>
              <a:t>atabase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B7FF4D-7D0E-46DB-8612-762B8712AFFD}"/>
              </a:ext>
            </a:extLst>
          </p:cNvPr>
          <p:cNvSpPr/>
          <p:nvPr/>
        </p:nvSpPr>
        <p:spPr>
          <a:xfrm>
            <a:off x="6727687" y="607814"/>
            <a:ext cx="48555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https://rgd.mcw.edu/wg/data-menu/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FAB10-06A1-40CA-AF6C-9C3C960AC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2" y="1417319"/>
            <a:ext cx="12166998" cy="49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72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3126-ECC0-4F25-AC89-60065C6D5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58F51-5ECF-4522-8B12-BF930CA68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419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KM Plotter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1000" t="14445" r="21000" b="17864"/>
          <a:stretch/>
        </p:blipFill>
        <p:spPr>
          <a:xfrm>
            <a:off x="2727960" y="1249804"/>
            <a:ext cx="7706956" cy="50595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47077" y="501134"/>
            <a:ext cx="37250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3"/>
              </a:rPr>
              <a:t>http://kmplot.com/analysis/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4191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ime to event survival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327" y="1552754"/>
            <a:ext cx="6255889" cy="441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Sidebar - Survival Data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1104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Often used in clinical trials</a:t>
            </a:r>
          </a:p>
          <a:p>
            <a:r>
              <a:rPr lang="en-US" dirty="0"/>
              <a:t>Outcome variable is the </a:t>
            </a:r>
            <a:r>
              <a:rPr lang="en-US" u="sng" dirty="0">
                <a:solidFill>
                  <a:srgbClr val="FF0000"/>
                </a:solidFill>
              </a:rPr>
              <a:t>time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until the occurrence of an </a:t>
            </a:r>
            <a:r>
              <a:rPr lang="en-US" u="sng" dirty="0">
                <a:solidFill>
                  <a:srgbClr val="FF0000"/>
                </a:solidFill>
              </a:rPr>
              <a:t>event</a:t>
            </a:r>
            <a:r>
              <a:rPr lang="en-US" dirty="0"/>
              <a:t> of interest</a:t>
            </a:r>
          </a:p>
          <a:p>
            <a:pPr lvl="1"/>
            <a:r>
              <a:rPr lang="en-US" dirty="0"/>
              <a:t>Death (overall survival)</a:t>
            </a:r>
          </a:p>
          <a:p>
            <a:pPr lvl="1"/>
            <a:r>
              <a:rPr lang="en-US" dirty="0"/>
              <a:t>Disease specific survival (DSS) </a:t>
            </a:r>
          </a:p>
          <a:p>
            <a:pPr lvl="1"/>
            <a:r>
              <a:rPr lang="en-US" dirty="0"/>
              <a:t>Disease-free survival</a:t>
            </a:r>
          </a:p>
          <a:p>
            <a:pPr lvl="1"/>
            <a:r>
              <a:rPr lang="en-US" dirty="0"/>
              <a:t>Progression-free survival</a:t>
            </a:r>
          </a:p>
          <a:p>
            <a:pPr lvl="1"/>
            <a:r>
              <a:rPr lang="en-US" dirty="0"/>
              <a:t>Metastasis-free survival</a:t>
            </a:r>
          </a:p>
          <a:p>
            <a:r>
              <a:rPr lang="en-US" dirty="0"/>
              <a:t>Censored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84279" y="5788324"/>
            <a:ext cx="1744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 err="1"/>
              <a:t>alphabeta</a:t>
            </a:r>
            <a:r>
              <a:rPr lang="en-US" sz="1100" dirty="0"/>
              <a:t> statistics</a:t>
            </a:r>
          </a:p>
        </p:txBody>
      </p:sp>
    </p:spTree>
    <p:extLst>
      <p:ext uri="{BB962C8B-B14F-4D97-AF65-F5344CB8AC3E}">
        <p14:creationId xmlns:p14="http://schemas.microsoft.com/office/powerpoint/2010/main" val="4000683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DF70C-C418-4BBF-B8F9-E37DD594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survival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9035E-B066-44F5-97D8-BE5E78464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58500" cy="4925457"/>
          </a:xfrm>
        </p:spPr>
        <p:txBody>
          <a:bodyPr>
            <a:normAutofit/>
          </a:bodyPr>
          <a:lstStyle/>
          <a:p>
            <a:r>
              <a:rPr lang="en-US" sz="2400" dirty="0"/>
              <a:t>S(t) = probability of surviving (event-free) from the beginning of the study to time t</a:t>
            </a:r>
          </a:p>
          <a:p>
            <a:r>
              <a:rPr lang="en-US" sz="2400" dirty="0"/>
              <a:t>R(t) = cumulative risk of having the event from the beginning of the study to time t</a:t>
            </a:r>
          </a:p>
          <a:p>
            <a:r>
              <a:rPr lang="en-US" sz="2400" dirty="0"/>
              <a:t>Cumulative risk = 1 – cumulative survival</a:t>
            </a:r>
          </a:p>
          <a:p>
            <a:endParaRPr lang="en-US" sz="2400" dirty="0"/>
          </a:p>
          <a:p>
            <a:r>
              <a:rPr lang="en-US" sz="2400" dirty="0"/>
              <a:t>Kaplan-Meier method:</a:t>
            </a:r>
            <a:endParaRPr lang="en-US" sz="3600" dirty="0"/>
          </a:p>
          <a:p>
            <a:pPr lvl="1"/>
            <a:r>
              <a:rPr lang="en-US" dirty="0"/>
              <a:t>Nonparametric</a:t>
            </a:r>
          </a:p>
          <a:p>
            <a:pPr lvl="1"/>
            <a:r>
              <a:rPr lang="en-US" dirty="0"/>
              <a:t>Calculate interval-specific survival </a:t>
            </a:r>
          </a:p>
          <a:p>
            <a:pPr marL="457200" lvl="1" indent="0">
              <a:buNone/>
            </a:pPr>
            <a:r>
              <a:rPr lang="en-US" dirty="0"/>
              <a:t>probabilities</a:t>
            </a:r>
          </a:p>
          <a:p>
            <a:pPr lvl="1"/>
            <a:r>
              <a:rPr lang="en-US" dirty="0"/>
              <a:t>Generate step function (changes </a:t>
            </a:r>
          </a:p>
          <a:p>
            <a:pPr marL="457200" lvl="1" indent="0">
              <a:buNone/>
            </a:pPr>
            <a:r>
              <a:rPr lang="en-US" dirty="0"/>
              <a:t>value only at event times)</a:t>
            </a:r>
          </a:p>
          <a:p>
            <a:pPr lvl="1"/>
            <a:r>
              <a:rPr lang="en-US" dirty="0"/>
              <a:t>Compare groups with log-rank test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AF1BB-5C1A-41C3-AA72-AF7D4B96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438" y="3004893"/>
            <a:ext cx="4933950" cy="3487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A8A70B-D534-49B9-A820-CEEF2028D8DE}"/>
              </a:ext>
            </a:extLst>
          </p:cNvPr>
          <p:cNvSpPr txBox="1"/>
          <p:nvPr/>
        </p:nvSpPr>
        <p:spPr>
          <a:xfrm>
            <a:off x="7219950" y="6381750"/>
            <a:ext cx="46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Clark et al (2003) Br J Cancer 89(2):232-238</a:t>
            </a:r>
          </a:p>
        </p:txBody>
      </p:sp>
    </p:spTree>
    <p:extLst>
      <p:ext uri="{BB962C8B-B14F-4D97-AF65-F5344CB8AC3E}">
        <p14:creationId xmlns:p14="http://schemas.microsoft.com/office/powerpoint/2010/main" val="1590473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Curves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4904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Visualize separation using a KM curve</a:t>
            </a:r>
          </a:p>
          <a:p>
            <a:r>
              <a:rPr lang="en-US" dirty="0"/>
              <a:t>For KM-plotter, can put in single gene, multiple genes (as in a gene signature)</a:t>
            </a:r>
          </a:p>
          <a:p>
            <a:r>
              <a:rPr lang="en-US" dirty="0"/>
              <a:t>Not very useful for multivariable analysis, and does not estimate the magnitude of the association. 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240" y="1928949"/>
            <a:ext cx="621792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81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KM Plotter – Selecting Data for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5583" t="51001" r="35750" b="10593"/>
          <a:stretch/>
        </p:blipFill>
        <p:spPr>
          <a:xfrm>
            <a:off x="6050160" y="1552086"/>
            <a:ext cx="5928480" cy="44677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5583" t="13704" r="35750" b="47336"/>
          <a:stretch/>
        </p:blipFill>
        <p:spPr>
          <a:xfrm>
            <a:off x="243840" y="1709101"/>
            <a:ext cx="5638799" cy="4310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6249" t="42962" r="8542" b="42779"/>
          <a:stretch/>
        </p:blipFill>
        <p:spPr>
          <a:xfrm>
            <a:off x="8596251" y="3257550"/>
            <a:ext cx="3595749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25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KM Plotter -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http://kmplot.com/analysis/Rout/km_190401_191401_205942_s_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920" y="883919"/>
            <a:ext cx="5349875" cy="534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5583" t="13259" r="43583" b="46593"/>
          <a:stretch/>
        </p:blipFill>
        <p:spPr>
          <a:xfrm>
            <a:off x="838200" y="1344351"/>
            <a:ext cx="4678680" cy="507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59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203C9B-E77C-41AA-87F0-A3747713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4FF72-8DAC-4CAA-A37B-D8CAB3DE7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2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Datasets – Selected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087880" cy="4351338"/>
          </a:xfrm>
        </p:spPr>
        <p:txBody>
          <a:bodyPr/>
          <a:lstStyle/>
          <a:p>
            <a:r>
              <a:rPr lang="en-US" dirty="0"/>
              <a:t>GSM: Sample level</a:t>
            </a:r>
          </a:p>
          <a:p>
            <a:r>
              <a:rPr lang="en-US" dirty="0"/>
              <a:t>GDS: Dataset </a:t>
            </a:r>
          </a:p>
          <a:p>
            <a:r>
              <a:rPr lang="en-US" dirty="0"/>
              <a:t>GSE: Series</a:t>
            </a:r>
          </a:p>
          <a:p>
            <a:r>
              <a:rPr lang="en-US" dirty="0"/>
              <a:t>GPL: Platform  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0584" t="13259" b="19630"/>
          <a:stretch/>
        </p:blipFill>
        <p:spPr>
          <a:xfrm>
            <a:off x="3017520" y="1347376"/>
            <a:ext cx="8900160" cy="484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40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‘Omics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418806" cy="4351338"/>
          </a:xfrm>
        </p:spPr>
        <p:txBody>
          <a:bodyPr/>
          <a:lstStyle/>
          <a:p>
            <a:r>
              <a:rPr lang="en-US" dirty="0"/>
              <a:t>Want to get a bigger picture on what is happening</a:t>
            </a:r>
          </a:p>
          <a:p>
            <a:r>
              <a:rPr lang="en-US" dirty="0"/>
              <a:t>Multiple ‘omics datasets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7474" t="29815" r="23073" b="43240"/>
          <a:stretch/>
        </p:blipFill>
        <p:spPr>
          <a:xfrm>
            <a:off x="3251920" y="3549016"/>
            <a:ext cx="5078575" cy="19784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72754" y="5596474"/>
            <a:ext cx="1042992" cy="442913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4890781" y="5596474"/>
            <a:ext cx="1526375" cy="44291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Transcriptome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92191" y="5596474"/>
            <a:ext cx="1109656" cy="442913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Proteome</a:t>
            </a:r>
          </a:p>
        </p:txBody>
      </p:sp>
      <p:sp>
        <p:nvSpPr>
          <p:cNvPr id="11" name="Chevron 10"/>
          <p:cNvSpPr/>
          <p:nvPr/>
        </p:nvSpPr>
        <p:spPr>
          <a:xfrm>
            <a:off x="8109038" y="4267740"/>
            <a:ext cx="1657352" cy="778668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Bio-</a:t>
            </a:r>
            <a:r>
              <a:rPr lang="en-US" b="1" dirty="0" err="1">
                <a:solidFill>
                  <a:schemeClr val="bg1"/>
                </a:solidFill>
              </a:rPr>
              <a:t>chem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9559221" y="4270121"/>
            <a:ext cx="1614488" cy="778668"/>
          </a:xfrm>
          <a:prstGeom prst="chevr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Pheno</a:t>
            </a:r>
            <a:r>
              <a:rPr lang="en-US" b="1" dirty="0">
                <a:solidFill>
                  <a:schemeClr val="bg1"/>
                </a:solidFill>
              </a:rPr>
              <a:t>-types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76882" y="5596474"/>
            <a:ext cx="1390654" cy="44291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Metabolome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742573" y="5596474"/>
            <a:ext cx="1390654" cy="44291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Phenome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04010" y="1469767"/>
            <a:ext cx="2290767" cy="44291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16" name="Straight Arrow Connector 15"/>
          <p:cNvCxnSpPr>
            <a:stCxn id="17" idx="2"/>
          </p:cNvCxnSpPr>
          <p:nvPr/>
        </p:nvCxnSpPr>
        <p:spPr>
          <a:xfrm flipH="1">
            <a:off x="5272970" y="3008062"/>
            <a:ext cx="1173955" cy="759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720641" y="2565149"/>
            <a:ext cx="1452568" cy="44291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Epigenome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187120" y="1924597"/>
            <a:ext cx="1452568" cy="5643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 Binding Sites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60839" y="2655640"/>
            <a:ext cx="1452568" cy="51196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Chromatin Remodeling</a:t>
            </a:r>
          </a:p>
        </p:txBody>
      </p:sp>
      <p:cxnSp>
        <p:nvCxnSpPr>
          <p:cNvPr id="20" name="Straight Arrow Connector 19"/>
          <p:cNvCxnSpPr>
            <a:stCxn id="18" idx="2"/>
          </p:cNvCxnSpPr>
          <p:nvPr/>
        </p:nvCxnSpPr>
        <p:spPr>
          <a:xfrm>
            <a:off x="4913404" y="2488947"/>
            <a:ext cx="159541" cy="12215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2"/>
          </p:cNvCxnSpPr>
          <p:nvPr/>
        </p:nvCxnSpPr>
        <p:spPr>
          <a:xfrm>
            <a:off x="4187123" y="3167603"/>
            <a:ext cx="714372" cy="5857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311320" y="2148433"/>
            <a:ext cx="1626394" cy="82628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Translational Modifications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flipH="1">
            <a:off x="7458958" y="2974720"/>
            <a:ext cx="665559" cy="8858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2"/>
          </p:cNvCxnSpPr>
          <p:nvPr/>
        </p:nvCxnSpPr>
        <p:spPr>
          <a:xfrm>
            <a:off x="6446925" y="3008062"/>
            <a:ext cx="183358" cy="1188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9069095" y="3013641"/>
            <a:ext cx="1452568" cy="44291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microbiome</a:t>
            </a:r>
          </a:p>
        </p:txBody>
      </p:sp>
      <p:cxnSp>
        <p:nvCxnSpPr>
          <p:cNvPr id="26" name="Straight Arrow Connector 25"/>
          <p:cNvCxnSpPr>
            <a:stCxn id="25" idx="2"/>
          </p:cNvCxnSpPr>
          <p:nvPr/>
        </p:nvCxnSpPr>
        <p:spPr>
          <a:xfrm>
            <a:off x="9795379" y="3456554"/>
            <a:ext cx="402356" cy="7496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5" idx="2"/>
            <a:endCxn id="11" idx="0"/>
          </p:cNvCxnSpPr>
          <p:nvPr/>
        </p:nvCxnSpPr>
        <p:spPr>
          <a:xfrm flipH="1">
            <a:off x="8743047" y="3456554"/>
            <a:ext cx="1052332" cy="811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5-Point Star 27"/>
          <p:cNvSpPr/>
          <p:nvPr/>
        </p:nvSpPr>
        <p:spPr>
          <a:xfrm>
            <a:off x="4841965" y="5416731"/>
            <a:ext cx="348342" cy="35705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72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multi-om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09" y="457201"/>
            <a:ext cx="10029823" cy="522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32937" y="5695628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Melgen</a:t>
            </a:r>
          </a:p>
        </p:txBody>
      </p:sp>
    </p:spTree>
    <p:extLst>
      <p:ext uri="{BB962C8B-B14F-4D97-AF65-F5344CB8AC3E}">
        <p14:creationId xmlns:p14="http://schemas.microsoft.com/office/powerpoint/2010/main" val="1493603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50695-C3FB-4946-9E06-483D7418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vs Vertical Data Integration </a:t>
            </a:r>
          </a:p>
        </p:txBody>
      </p:sp>
      <p:pic>
        <p:nvPicPr>
          <p:cNvPr id="4" name="Picture 2" descr="https://journals.plos.org/ploscompbiol/article/figure/image?size=large&amp;id=10.1371/journal.pcbi.1005752.g001">
            <a:extLst>
              <a:ext uri="{FF2B5EF4-FFF2-40B4-BE49-F238E27FC236}">
                <a16:creationId xmlns:a16="http://schemas.microsoft.com/office/drawing/2014/main" id="{006C3A51-DD4D-4816-9305-90780DE4A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1" b="57065"/>
          <a:stretch/>
        </p:blipFill>
        <p:spPr bwMode="auto">
          <a:xfrm>
            <a:off x="2276856" y="1569909"/>
            <a:ext cx="6693408" cy="333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21BCF3-9105-4D6E-A783-E8BF8BC17E37}"/>
              </a:ext>
            </a:extLst>
          </p:cNvPr>
          <p:cNvSpPr txBox="1"/>
          <p:nvPr/>
        </p:nvSpPr>
        <p:spPr>
          <a:xfrm>
            <a:off x="2276856" y="5126736"/>
            <a:ext cx="1888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Horizontal</a:t>
            </a:r>
          </a:p>
          <a:p>
            <a:r>
              <a:rPr lang="en-US" dirty="0"/>
              <a:t>Same technology </a:t>
            </a:r>
          </a:p>
          <a:p>
            <a:r>
              <a:rPr lang="en-US" dirty="0"/>
              <a:t>Different samples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8F42F-5687-4990-9BA3-5D2B294411CD}"/>
              </a:ext>
            </a:extLst>
          </p:cNvPr>
          <p:cNvSpPr txBox="1"/>
          <p:nvPr/>
        </p:nvSpPr>
        <p:spPr>
          <a:xfrm>
            <a:off x="6169152" y="5126736"/>
            <a:ext cx="2164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Vertical</a:t>
            </a:r>
          </a:p>
          <a:p>
            <a:r>
              <a:rPr lang="en-US" dirty="0"/>
              <a:t>Different technology </a:t>
            </a:r>
          </a:p>
          <a:p>
            <a:r>
              <a:rPr lang="en-US" dirty="0"/>
              <a:t>Same samples</a:t>
            </a:r>
          </a:p>
        </p:txBody>
      </p:sp>
    </p:spTree>
    <p:extLst>
      <p:ext uri="{BB962C8B-B14F-4D97-AF65-F5344CB8AC3E}">
        <p14:creationId xmlns:p14="http://schemas.microsoft.com/office/powerpoint/2010/main" val="3631247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SN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6" y="760130"/>
            <a:ext cx="2990215" cy="22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with DNA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58691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Most common form of data integration</a:t>
            </a:r>
          </a:p>
          <a:p>
            <a:r>
              <a:rPr lang="en-US" dirty="0"/>
              <a:t>DNA marker set of </a:t>
            </a:r>
            <a:r>
              <a:rPr lang="en-US" u="sng" dirty="0">
                <a:solidFill>
                  <a:srgbClr val="FF0000"/>
                </a:solidFill>
              </a:rPr>
              <a:t>S</a:t>
            </a:r>
            <a:r>
              <a:rPr lang="en-US" dirty="0"/>
              <a:t>ingle </a:t>
            </a:r>
            <a:r>
              <a:rPr lang="en-US" u="sng" dirty="0">
                <a:solidFill>
                  <a:srgbClr val="FF0000"/>
                </a:solidFill>
              </a:rPr>
              <a:t>N</a:t>
            </a:r>
            <a:r>
              <a:rPr lang="en-US" dirty="0"/>
              <a:t>ucleotide </a:t>
            </a:r>
            <a:r>
              <a:rPr lang="en-US" u="sng" dirty="0">
                <a:solidFill>
                  <a:srgbClr val="FF0000"/>
                </a:solidFill>
              </a:rPr>
              <a:t>P</a:t>
            </a:r>
            <a:r>
              <a:rPr lang="en-US" dirty="0"/>
              <a:t>olymorphisms (SNPs)</a:t>
            </a:r>
          </a:p>
          <a:p>
            <a:pPr lvl="1"/>
            <a:r>
              <a:rPr lang="en-US" dirty="0"/>
              <a:t>2 copies of chromosomes </a:t>
            </a:r>
          </a:p>
          <a:p>
            <a:pPr lvl="1"/>
            <a:r>
              <a:rPr lang="en-US" dirty="0"/>
              <a:t>Homozygous major allele (AA)</a:t>
            </a:r>
          </a:p>
          <a:p>
            <a:pPr lvl="1"/>
            <a:r>
              <a:rPr lang="en-US" dirty="0"/>
              <a:t>Heterozygous (AG)</a:t>
            </a:r>
          </a:p>
          <a:p>
            <a:pPr lvl="1"/>
            <a:r>
              <a:rPr lang="en-US" dirty="0" err="1"/>
              <a:t>Homogzygous</a:t>
            </a:r>
            <a:r>
              <a:rPr lang="en-US" dirty="0"/>
              <a:t> minor allele (GG)</a:t>
            </a:r>
          </a:p>
          <a:p>
            <a:r>
              <a:rPr lang="en-US" dirty="0"/>
              <a:t>99.9% genome same among individuals</a:t>
            </a:r>
          </a:p>
          <a:p>
            <a:r>
              <a:rPr lang="en-US" dirty="0"/>
              <a:t>Easy to integrate with other ‘omics datasets tied to genome</a:t>
            </a:r>
          </a:p>
          <a:p>
            <a:pPr lvl="1"/>
            <a:r>
              <a:rPr lang="en-US" dirty="0"/>
              <a:t>mRNA</a:t>
            </a:r>
          </a:p>
          <a:p>
            <a:pPr lvl="1"/>
            <a:r>
              <a:rPr lang="en-US" dirty="0"/>
              <a:t>Proteomics</a:t>
            </a:r>
          </a:p>
          <a:p>
            <a:pPr lvl="1"/>
            <a:r>
              <a:rPr lang="en-US" dirty="0"/>
              <a:t>DNA methylation</a:t>
            </a:r>
          </a:p>
          <a:p>
            <a:r>
              <a:rPr lang="en-US" dirty="0"/>
              <a:t>Look at physically closest SNP or candidate marker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7956" y="2965269"/>
            <a:ext cx="1217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Wikipedia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026" y="3583460"/>
            <a:ext cx="3135968" cy="27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04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Trait Loci (QTL)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9238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Attempt to explain the genetic basis of variation in complex traits</a:t>
            </a:r>
          </a:p>
          <a:p>
            <a:r>
              <a:rPr lang="en-US" dirty="0"/>
              <a:t>Outcome is a continuous measure</a:t>
            </a:r>
          </a:p>
          <a:p>
            <a:pPr lvl="1"/>
            <a:r>
              <a:rPr lang="en-US" dirty="0"/>
              <a:t>Phenotype (</a:t>
            </a:r>
            <a:r>
              <a:rPr lang="en-US" dirty="0" err="1"/>
              <a:t>pQTL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Gene/Transcript Expression (</a:t>
            </a:r>
            <a:r>
              <a:rPr lang="en-US" dirty="0" err="1"/>
              <a:t>eQTL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Methylation QTL (</a:t>
            </a:r>
            <a:r>
              <a:rPr lang="en-US" dirty="0" err="1"/>
              <a:t>mQTL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Metabolite QTL (also can be referred to as </a:t>
            </a:r>
            <a:r>
              <a:rPr lang="en-US" dirty="0" err="1"/>
              <a:t>mQTL</a:t>
            </a:r>
            <a:r>
              <a:rPr lang="en-US" dirty="0"/>
              <a:t>, but </a:t>
            </a:r>
            <a:r>
              <a:rPr lang="en-US" dirty="0" err="1"/>
              <a:t>metabQTL</a:t>
            </a:r>
            <a:r>
              <a:rPr lang="en-US" dirty="0"/>
              <a:t> or </a:t>
            </a:r>
            <a:r>
              <a:rPr lang="en-US" dirty="0" err="1"/>
              <a:t>metQTL</a:t>
            </a:r>
            <a:r>
              <a:rPr lang="en-US" dirty="0"/>
              <a:t>)</a:t>
            </a:r>
          </a:p>
          <a:p>
            <a:r>
              <a:rPr lang="en-US" dirty="0"/>
              <a:t>Predictor is SNP marker</a:t>
            </a:r>
          </a:p>
          <a:p>
            <a:r>
              <a:rPr lang="en-US" dirty="0"/>
              <a:t>Linear modeling with the base model of outcome = SNP </a:t>
            </a:r>
          </a:p>
          <a:p>
            <a:pPr lvl="1"/>
            <a:r>
              <a:rPr lang="en-US" dirty="0"/>
              <a:t>SNP is most often modeled as additive (0, 1 or 2 copies of an allele)</a:t>
            </a:r>
          </a:p>
          <a:p>
            <a:pPr lvl="1"/>
            <a:r>
              <a:rPr lang="en-US" dirty="0"/>
              <a:t>Dominant or recessive models sometimes performed if biologically relevant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719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AB11E2-CA4D-4DE3-AAC2-98FCC2173A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83" y="1491736"/>
            <a:ext cx="5586663" cy="2793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QTL Continued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8704" y="1825625"/>
                <a:ext cx="636727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p-values reported and plotted (Manhattan plot)</a:t>
                </a:r>
              </a:p>
              <a:p>
                <a:r>
                  <a:rPr lang="en-US" dirty="0"/>
                  <a:t>Logarithm of odds “LOD” Score:</a:t>
                </a:r>
              </a:p>
              <a:p>
                <a:pPr lvl="1"/>
                <a:r>
                  <a:rPr lang="en-US" dirty="0"/>
                  <a:t>log10 likelihood ratio comparing hypothesis of a QTL at position </a:t>
                </a:r>
                <a:r>
                  <a:rPr lang="el-GR" dirty="0"/>
                  <a:t>λ</a:t>
                </a:r>
                <a:r>
                  <a:rPr lang="en-US" dirty="0"/>
                  <a:t> versus that of no QTL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𝐿𝑂𝐷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𝑄𝑇𝐿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𝑄𝑇𝐿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This is common among animals models</a:t>
                </a:r>
              </a:p>
              <a:p>
                <a:r>
                  <a:rPr lang="en-US" dirty="0"/>
                  <a:t>Estimated at least 30% of gene transcripts are substantially influenced by </a:t>
                </a:r>
                <a:r>
                  <a:rPr lang="en-US" dirty="0" err="1"/>
                  <a:t>eQTL</a:t>
                </a:r>
                <a:r>
                  <a:rPr lang="en-US" dirty="0"/>
                  <a:t> (</a:t>
                </a:r>
                <a:r>
                  <a:rPr lang="en-US" dirty="0" err="1"/>
                  <a:t>Romanoski</a:t>
                </a:r>
                <a:r>
                  <a:rPr lang="en-US" dirty="0"/>
                  <a:t> et. al, 2010)</a:t>
                </a:r>
                <a:endParaRPr lang="en-US" baseline="30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8704" y="1825625"/>
                <a:ext cx="6367272" cy="4351338"/>
              </a:xfrm>
              <a:blipFill>
                <a:blip r:embed="rId3"/>
                <a:stretch>
                  <a:fillRect l="-1722" t="-3081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D9FDE8A-4B21-49C0-A0F7-D70C0740A388}"/>
              </a:ext>
            </a:extLst>
          </p:cNvPr>
          <p:cNvSpPr txBox="1"/>
          <p:nvPr/>
        </p:nvSpPr>
        <p:spPr>
          <a:xfrm>
            <a:off x="7334092" y="4169631"/>
            <a:ext cx="4116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QTL for both a phenotype (systolic blood pressure, black trace) and a candidate </a:t>
            </a:r>
            <a:r>
              <a:rPr lang="en-US" dirty="0" err="1"/>
              <a:t>eigengene</a:t>
            </a:r>
            <a:r>
              <a:rPr lang="en-US" dirty="0"/>
              <a:t> expression (from WGCNA, blue trace).  Red and blue dotted lines show the genome-wide significant and suggestive thresholds for the </a:t>
            </a:r>
            <a:r>
              <a:rPr lang="en-US" dirty="0" err="1"/>
              <a:t>eQTL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01732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 vs Trans Regulation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487" y="1821656"/>
            <a:ext cx="4733925" cy="3740944"/>
          </a:xfrm>
        </p:spPr>
        <p:txBody>
          <a:bodyPr/>
          <a:lstStyle/>
          <a:p>
            <a:r>
              <a:rPr lang="en-US" dirty="0"/>
              <a:t>Cis is genetic control from some SNP close to gene</a:t>
            </a:r>
          </a:p>
          <a:p>
            <a:r>
              <a:rPr lang="en-US" dirty="0"/>
              <a:t>Trans is genetic control from SNP far away from gene </a:t>
            </a:r>
          </a:p>
          <a:p>
            <a:r>
              <a:rPr lang="en-US" dirty="0"/>
              <a:t>You do see these </a:t>
            </a:r>
            <a:r>
              <a:rPr lang="en-US" dirty="0" err="1"/>
              <a:t>eQTL</a:t>
            </a:r>
            <a:r>
              <a:rPr lang="en-US" dirty="0"/>
              <a:t> “hotspots”</a:t>
            </a:r>
          </a:p>
        </p:txBody>
      </p:sp>
      <p:pic>
        <p:nvPicPr>
          <p:cNvPr id="3074" name="Picture 2" descr="https://ars.els-cdn.com/content/image/1-s2.0-S0002929717300708-gr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17" y="1185861"/>
            <a:ext cx="6357549" cy="267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65594" y="3707604"/>
            <a:ext cx="1492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Yao et al, 2017</a:t>
            </a:r>
          </a:p>
        </p:txBody>
      </p:sp>
      <p:sp>
        <p:nvSpPr>
          <p:cNvPr id="9" name="Rectangle 8"/>
          <p:cNvSpPr/>
          <p:nvPr/>
        </p:nvSpPr>
        <p:spPr>
          <a:xfrm>
            <a:off x="5991224" y="391629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arenBoth"/>
            </a:pPr>
            <a:r>
              <a:rPr lang="en-US" b="0" i="0" dirty="0">
                <a:solidFill>
                  <a:srgbClr val="323232"/>
                </a:solidFill>
                <a:effectLst/>
                <a:latin typeface="NexusSerif"/>
              </a:rPr>
              <a:t>missense SNP affects protein structure/function</a:t>
            </a:r>
          </a:p>
          <a:p>
            <a:pPr marL="342900" indent="-342900">
              <a:buAutoNum type="arabicParenBoth"/>
            </a:pPr>
            <a:r>
              <a:rPr lang="en-US" b="0" i="0" dirty="0">
                <a:solidFill>
                  <a:srgbClr val="323232"/>
                </a:solidFill>
                <a:effectLst/>
                <a:latin typeface="NexusSerif"/>
              </a:rPr>
              <a:t>non-coding SNP affects gene expression (</a:t>
            </a:r>
            <a:r>
              <a:rPr lang="en-US" b="0" i="1" dirty="0">
                <a:solidFill>
                  <a:srgbClr val="323232"/>
                </a:solidFill>
                <a:effectLst/>
                <a:latin typeface="NexusSerif"/>
              </a:rPr>
              <a:t>cis</a:t>
            </a:r>
            <a:r>
              <a:rPr lang="en-US" b="0" i="0" dirty="0">
                <a:solidFill>
                  <a:srgbClr val="323232"/>
                </a:solidFill>
                <a:effectLst/>
                <a:latin typeface="NexusSerif"/>
              </a:rPr>
              <a:t>)</a:t>
            </a:r>
          </a:p>
          <a:p>
            <a:pPr marL="342900" indent="-342900">
              <a:buAutoNum type="arabicParenBoth"/>
            </a:pPr>
            <a:r>
              <a:rPr lang="en-US" b="0" i="0" dirty="0">
                <a:solidFill>
                  <a:srgbClr val="323232"/>
                </a:solidFill>
                <a:effectLst/>
                <a:latin typeface="NexusSerif"/>
              </a:rPr>
              <a:t>non-coding SNP affects remote (</a:t>
            </a:r>
            <a:r>
              <a:rPr lang="en-US" b="0" i="1" dirty="0">
                <a:solidFill>
                  <a:srgbClr val="323232"/>
                </a:solidFill>
                <a:effectLst/>
                <a:latin typeface="NexusSerif"/>
              </a:rPr>
              <a:t>trans</a:t>
            </a:r>
            <a:r>
              <a:rPr lang="en-US" b="0" i="0" dirty="0">
                <a:solidFill>
                  <a:srgbClr val="323232"/>
                </a:solidFill>
                <a:effectLst/>
                <a:latin typeface="NexusSerif"/>
              </a:rPr>
              <a:t>) gene expression directly or by </a:t>
            </a:r>
          </a:p>
          <a:p>
            <a:pPr marL="342900" indent="-342900">
              <a:buAutoNum type="arabicParenBoth"/>
            </a:pPr>
            <a:r>
              <a:rPr lang="en-US" b="0" i="1" dirty="0">
                <a:solidFill>
                  <a:srgbClr val="323232"/>
                </a:solidFill>
                <a:effectLst/>
                <a:latin typeface="NexusSerif"/>
              </a:rPr>
              <a:t>cis</a:t>
            </a:r>
            <a:r>
              <a:rPr lang="en-US" b="0" i="0" dirty="0">
                <a:solidFill>
                  <a:srgbClr val="323232"/>
                </a:solidFill>
                <a:effectLst/>
                <a:latin typeface="NexusSerif"/>
              </a:rPr>
              <a:t>-</a:t>
            </a:r>
            <a:r>
              <a:rPr lang="en-US" b="0" i="0" dirty="0" err="1">
                <a:solidFill>
                  <a:srgbClr val="323232"/>
                </a:solidFill>
                <a:effectLst/>
                <a:latin typeface="NexusSerif"/>
              </a:rPr>
              <a:t>eGene</a:t>
            </a:r>
            <a:r>
              <a:rPr lang="en-US" b="0" i="0" dirty="0">
                <a:solidFill>
                  <a:srgbClr val="323232"/>
                </a:solidFill>
                <a:effectLst/>
                <a:latin typeface="NexusSerif"/>
              </a:rPr>
              <a:t> mediation of the </a:t>
            </a:r>
            <a:r>
              <a:rPr lang="en-US" b="0" i="1" dirty="0">
                <a:solidFill>
                  <a:srgbClr val="323232"/>
                </a:solidFill>
                <a:effectLst/>
                <a:latin typeface="NexusSerif"/>
              </a:rPr>
              <a:t>trans</a:t>
            </a:r>
            <a:r>
              <a:rPr lang="en-US" b="0" i="0" dirty="0">
                <a:solidFill>
                  <a:srgbClr val="323232"/>
                </a:solidFill>
                <a:effectLst/>
                <a:latin typeface="NexusSerif"/>
              </a:rPr>
              <a:t>-</a:t>
            </a:r>
            <a:r>
              <a:rPr lang="en-US" b="0" i="0" dirty="0" err="1">
                <a:solidFill>
                  <a:srgbClr val="323232"/>
                </a:solidFill>
                <a:effectLst/>
                <a:latin typeface="NexusSerif"/>
              </a:rPr>
              <a:t>eQTL</a:t>
            </a:r>
            <a:r>
              <a:rPr lang="en-US" b="0" i="0" dirty="0">
                <a:solidFill>
                  <a:srgbClr val="323232"/>
                </a:solidFill>
                <a:effectLst/>
                <a:latin typeface="NexusSerif"/>
              </a:rPr>
              <a:t>-</a:t>
            </a:r>
            <a:r>
              <a:rPr lang="en-US" b="0" i="1" dirty="0">
                <a:solidFill>
                  <a:srgbClr val="323232"/>
                </a:solidFill>
                <a:effectLst/>
                <a:latin typeface="NexusSerif"/>
              </a:rPr>
              <a:t>trans</a:t>
            </a:r>
            <a:r>
              <a:rPr lang="en-US" b="0" i="0" dirty="0">
                <a:solidFill>
                  <a:srgbClr val="323232"/>
                </a:solidFill>
                <a:effectLst/>
                <a:latin typeface="NexusSerif"/>
              </a:rPr>
              <a:t>-</a:t>
            </a:r>
            <a:r>
              <a:rPr lang="en-US" b="0" i="0" dirty="0" err="1">
                <a:solidFill>
                  <a:srgbClr val="323232"/>
                </a:solidFill>
                <a:effectLst/>
                <a:latin typeface="NexusSerif"/>
              </a:rPr>
              <a:t>eGene</a:t>
            </a:r>
            <a:r>
              <a:rPr lang="en-US" b="0" i="0" dirty="0">
                <a:solidFill>
                  <a:srgbClr val="323232"/>
                </a:solidFill>
                <a:effectLst/>
                <a:latin typeface="NexusSerif"/>
              </a:rPr>
              <a:t> association; or </a:t>
            </a:r>
          </a:p>
          <a:p>
            <a:pPr marL="342900" indent="-342900">
              <a:buAutoNum type="arabicParenBoth"/>
            </a:pPr>
            <a:r>
              <a:rPr lang="en-US" b="0" i="0" dirty="0">
                <a:solidFill>
                  <a:srgbClr val="323232"/>
                </a:solidFill>
                <a:effectLst/>
                <a:latin typeface="NexusSerif"/>
              </a:rPr>
              <a:t>reverse causality (trait has feedback effect on gene expression).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853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Epigenetic Effects &amp; mRNA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link because of location</a:t>
            </a:r>
          </a:p>
          <a:p>
            <a:r>
              <a:rPr lang="en-US" dirty="0"/>
              <a:t>Have </a:t>
            </a:r>
            <a:r>
              <a:rPr lang="en-US" dirty="0" err="1"/>
              <a:t>ChIP</a:t>
            </a:r>
            <a:r>
              <a:rPr lang="en-US" dirty="0"/>
              <a:t> peak in a range of gene’s TSS</a:t>
            </a:r>
          </a:p>
          <a:p>
            <a:r>
              <a:rPr lang="en-US" dirty="0"/>
              <a:t>DNA methylation and gene expression</a:t>
            </a:r>
          </a:p>
          <a:p>
            <a:pPr lvl="1"/>
            <a:r>
              <a:rPr lang="en-US" dirty="0"/>
              <a:t>Same samples: correlation (expect negative correlation)</a:t>
            </a:r>
          </a:p>
          <a:p>
            <a:pPr lvl="1"/>
            <a:r>
              <a:rPr lang="en-US" dirty="0"/>
              <a:t>Different samples: take candidate list of say differential methylated positions and see if there are differential expression in corresponding gene</a:t>
            </a:r>
          </a:p>
          <a:p>
            <a:r>
              <a:rPr lang="en-US" dirty="0"/>
              <a:t>miRNA and mRNA </a:t>
            </a:r>
          </a:p>
          <a:p>
            <a:pPr lvl="1"/>
            <a:r>
              <a:rPr lang="en-US" dirty="0"/>
              <a:t>Find the targets for miRNA</a:t>
            </a:r>
          </a:p>
          <a:p>
            <a:pPr lvl="2"/>
            <a:r>
              <a:rPr lang="en-US" dirty="0" err="1"/>
              <a:t>multiMiR</a:t>
            </a:r>
            <a:r>
              <a:rPr lang="en-US" dirty="0"/>
              <a:t> (Dr. Katerina Kechris) </a:t>
            </a:r>
          </a:p>
          <a:p>
            <a:pPr lvl="1"/>
            <a:r>
              <a:rPr lang="en-US" dirty="0"/>
              <a:t>Look at correlation or candidates (yes/no)</a:t>
            </a:r>
          </a:p>
        </p:txBody>
      </p:sp>
      <p:sp>
        <p:nvSpPr>
          <p:cNvPr id="7" name="Rectangle 6"/>
          <p:cNvSpPr/>
          <p:nvPr/>
        </p:nvSpPr>
        <p:spPr>
          <a:xfrm>
            <a:off x="5378614" y="5282140"/>
            <a:ext cx="3015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http://multimir.ucdenver.edu/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6242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to get miRNA-mRNA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86897" cy="4351338"/>
          </a:xfrm>
        </p:spPr>
        <p:txBody>
          <a:bodyPr/>
          <a:lstStyle/>
          <a:p>
            <a:r>
              <a:rPr lang="en-US" dirty="0"/>
              <a:t>Datasets available:</a:t>
            </a:r>
          </a:p>
          <a:p>
            <a:pPr lvl="1"/>
            <a:r>
              <a:rPr lang="en-US" dirty="0"/>
              <a:t>miRNA dataset (~2,000)</a:t>
            </a:r>
          </a:p>
          <a:p>
            <a:pPr lvl="1"/>
            <a:r>
              <a:rPr lang="en-US" dirty="0"/>
              <a:t>mRNA dataset (~20,000)</a:t>
            </a:r>
          </a:p>
          <a:p>
            <a:r>
              <a:rPr lang="en-US" dirty="0"/>
              <a:t>miRNA can target multiple genes</a:t>
            </a:r>
          </a:p>
          <a:p>
            <a:r>
              <a:rPr lang="en-US" dirty="0"/>
              <a:t>Perform WGCNA on the mRNA dataset</a:t>
            </a:r>
          </a:p>
          <a:p>
            <a:r>
              <a:rPr lang="en-US" dirty="0"/>
              <a:t>Identify miRNA(s) that regulate module by performing LASSO using </a:t>
            </a:r>
            <a:r>
              <a:rPr lang="en-US" dirty="0" err="1"/>
              <a:t>eigengene</a:t>
            </a:r>
            <a:r>
              <a:rPr lang="en-US" dirty="0"/>
              <a:t> as outcome and miRNAs as predictors</a:t>
            </a:r>
          </a:p>
          <a:p>
            <a:r>
              <a:rPr lang="en-US" dirty="0"/>
              <a:t>Need to have same samples in both datasets</a:t>
            </a:r>
          </a:p>
          <a:p>
            <a:endParaRPr lang="en-US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9789283" y="3097337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0863833" y="3001764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0476376" y="3714687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8559752" y="28287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0393718" y="1694741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9608470" y="403240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11155718" y="4029819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8998871" y="1787731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10360139" y="4466354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3" idx="0"/>
            <a:endCxn id="8" idx="4"/>
          </p:cNvCxnSpPr>
          <p:nvPr/>
        </p:nvCxnSpPr>
        <p:spPr>
          <a:xfrm flipV="1">
            <a:off x="9837070" y="3554537"/>
            <a:ext cx="180813" cy="4778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9" idx="2"/>
          </p:cNvCxnSpPr>
          <p:nvPr/>
        </p:nvCxnSpPr>
        <p:spPr>
          <a:xfrm flipV="1">
            <a:off x="10246483" y="3230364"/>
            <a:ext cx="617350" cy="955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" idx="7"/>
            <a:endCxn id="9" idx="4"/>
          </p:cNvCxnSpPr>
          <p:nvPr/>
        </p:nvCxnSpPr>
        <p:spPr>
          <a:xfrm flipV="1">
            <a:off x="10866621" y="3458964"/>
            <a:ext cx="225812" cy="3226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0" idx="5"/>
            <a:endCxn id="14" idx="1"/>
          </p:cNvCxnSpPr>
          <p:nvPr/>
        </p:nvCxnSpPr>
        <p:spPr>
          <a:xfrm flipV="1">
            <a:off x="10866621" y="4096774"/>
            <a:ext cx="356052" cy="81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" idx="4"/>
            <a:endCxn id="16" idx="0"/>
          </p:cNvCxnSpPr>
          <p:nvPr/>
        </p:nvCxnSpPr>
        <p:spPr>
          <a:xfrm flipH="1">
            <a:off x="10588739" y="4171887"/>
            <a:ext cx="116237" cy="294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4" idx="3"/>
            <a:endCxn id="16" idx="6"/>
          </p:cNvCxnSpPr>
          <p:nvPr/>
        </p:nvCxnSpPr>
        <p:spPr>
          <a:xfrm flipH="1">
            <a:off x="10817339" y="4420064"/>
            <a:ext cx="405334" cy="2748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5"/>
            <a:endCxn id="16" idx="0"/>
          </p:cNvCxnSpPr>
          <p:nvPr/>
        </p:nvCxnSpPr>
        <p:spPr>
          <a:xfrm>
            <a:off x="10179528" y="3487582"/>
            <a:ext cx="409211" cy="9787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9" idx="0"/>
            <a:endCxn id="12" idx="4"/>
          </p:cNvCxnSpPr>
          <p:nvPr/>
        </p:nvCxnSpPr>
        <p:spPr>
          <a:xfrm flipH="1" flipV="1">
            <a:off x="10622318" y="2151941"/>
            <a:ext cx="470115" cy="8498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5" idx="6"/>
            <a:endCxn id="12" idx="2"/>
          </p:cNvCxnSpPr>
          <p:nvPr/>
        </p:nvCxnSpPr>
        <p:spPr>
          <a:xfrm flipV="1">
            <a:off x="9456071" y="1923341"/>
            <a:ext cx="937647" cy="929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1" idx="0"/>
            <a:endCxn id="15" idx="3"/>
          </p:cNvCxnSpPr>
          <p:nvPr/>
        </p:nvCxnSpPr>
        <p:spPr>
          <a:xfrm flipV="1">
            <a:off x="8788352" y="2177976"/>
            <a:ext cx="277474" cy="6507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7"/>
            <a:endCxn id="12" idx="3"/>
          </p:cNvCxnSpPr>
          <p:nvPr/>
        </p:nvCxnSpPr>
        <p:spPr>
          <a:xfrm flipV="1">
            <a:off x="8949997" y="2084986"/>
            <a:ext cx="1510676" cy="8106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3" idx="7"/>
            <a:endCxn id="10" idx="2"/>
          </p:cNvCxnSpPr>
          <p:nvPr/>
        </p:nvCxnSpPr>
        <p:spPr>
          <a:xfrm flipV="1">
            <a:off x="9998715" y="3943287"/>
            <a:ext cx="477661" cy="1560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085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</a:t>
            </a:r>
            <a:r>
              <a:rPr lang="en-US" dirty="0" err="1"/>
              <a:t>mixOmics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499" y="1348352"/>
            <a:ext cx="4283990" cy="52461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Feature Selection</a:t>
            </a:r>
          </a:p>
          <a:p>
            <a:r>
              <a:rPr lang="en-US" dirty="0"/>
              <a:t>Data integration</a:t>
            </a:r>
          </a:p>
          <a:p>
            <a:r>
              <a:rPr lang="en-US" dirty="0"/>
              <a:t>Supervised analysis</a:t>
            </a:r>
          </a:p>
          <a:p>
            <a:pPr lvl="1"/>
            <a:r>
              <a:rPr lang="en-US" dirty="0"/>
              <a:t>Classify or discriminate sample groups</a:t>
            </a:r>
          </a:p>
          <a:p>
            <a:r>
              <a:rPr lang="en-US" dirty="0"/>
              <a:t>Sparse Partial Least Squares Discriminant analysis (</a:t>
            </a:r>
            <a:r>
              <a:rPr lang="en-US" dirty="0" err="1"/>
              <a:t>sPLS</a:t>
            </a:r>
            <a:r>
              <a:rPr lang="en-US" dirty="0"/>
              <a:t>-DA)  </a:t>
            </a:r>
          </a:p>
          <a:p>
            <a:pPr lvl="1"/>
            <a:r>
              <a:rPr lang="en-US" dirty="0"/>
              <a:t>Original 1 dataset approach</a:t>
            </a:r>
          </a:p>
          <a:p>
            <a:r>
              <a:rPr lang="en-US" dirty="0"/>
              <a:t>DAIBLO</a:t>
            </a:r>
          </a:p>
          <a:p>
            <a:pPr lvl="1"/>
            <a:r>
              <a:rPr lang="en-US" dirty="0"/>
              <a:t>Integration of same biological samples (N) measured on different platforms</a:t>
            </a:r>
          </a:p>
          <a:p>
            <a:pPr lvl="1"/>
            <a:r>
              <a:rPr lang="en-US" dirty="0"/>
              <a:t>N-integration</a:t>
            </a:r>
          </a:p>
          <a:p>
            <a:r>
              <a:rPr lang="en-US" dirty="0"/>
              <a:t>MINT (Meta Analysis)</a:t>
            </a:r>
          </a:p>
          <a:p>
            <a:pPr lvl="1"/>
            <a:r>
              <a:rPr lang="en-US" dirty="0"/>
              <a:t>Integration of independent datasets on measured on same predictors</a:t>
            </a:r>
          </a:p>
          <a:p>
            <a:pPr lvl="1"/>
            <a:r>
              <a:rPr lang="en-US" dirty="0"/>
              <a:t>P-integration</a:t>
            </a:r>
          </a:p>
        </p:txBody>
      </p:sp>
      <p:pic>
        <p:nvPicPr>
          <p:cNvPr id="4098" name="Picture 2" descr="https://journals.plos.org/ploscompbiol/article/figure/image?size=large&amp;id=10.1371/journal.pcbi.1005752.g0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54" y="783525"/>
            <a:ext cx="6882525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98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Datasets – Select Reference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0917" t="16369" r="11333" b="4667"/>
          <a:stretch/>
        </p:blipFill>
        <p:spPr>
          <a:xfrm>
            <a:off x="809778" y="1493520"/>
            <a:ext cx="5210021" cy="48463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70560" y="2621280"/>
            <a:ext cx="1310640" cy="3657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1250" t="13704" r="19417" b="14889"/>
          <a:stretch/>
        </p:blipFill>
        <p:spPr>
          <a:xfrm>
            <a:off x="6217920" y="1733552"/>
            <a:ext cx="4495799" cy="4591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57214" y="4264702"/>
            <a:ext cx="3648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SOFT: Simple Omnibus Format in Text</a:t>
            </a:r>
          </a:p>
          <a:p>
            <a:r>
              <a:rPr lang="en-US" i="1" dirty="0"/>
              <a:t>Has both array data and meta data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9488773" y="5036695"/>
            <a:ext cx="634583" cy="2163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5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8854" t="20060" r="9427" b="27593"/>
          <a:stretch/>
        </p:blipFill>
        <p:spPr>
          <a:xfrm>
            <a:off x="757822" y="1716066"/>
            <a:ext cx="10117550" cy="4696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Available in </a:t>
            </a:r>
            <a:r>
              <a:rPr lang="en-US" dirty="0" err="1"/>
              <a:t>mixOmics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934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DIABLO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60934" cy="4351338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D</a:t>
            </a:r>
            <a:r>
              <a:rPr lang="en-US" dirty="0"/>
              <a:t>ata </a:t>
            </a:r>
            <a:r>
              <a:rPr lang="en-US" u="sng" dirty="0">
                <a:solidFill>
                  <a:srgbClr val="FF0000"/>
                </a:solidFill>
              </a:rPr>
              <a:t>I</a:t>
            </a:r>
            <a:r>
              <a:rPr lang="en-US" dirty="0"/>
              <a:t>ntegration </a:t>
            </a:r>
            <a:r>
              <a:rPr lang="en-US" u="sng" dirty="0">
                <a:solidFill>
                  <a:srgbClr val="FF0000"/>
                </a:solidFill>
              </a:rPr>
              <a:t>A</a:t>
            </a:r>
            <a:r>
              <a:rPr lang="en-US" dirty="0"/>
              <a:t>nalysis for </a:t>
            </a:r>
            <a:r>
              <a:rPr lang="en-US" u="sng" dirty="0">
                <a:solidFill>
                  <a:srgbClr val="FF0000"/>
                </a:solidFill>
              </a:rPr>
              <a:t>B</a:t>
            </a:r>
            <a:r>
              <a:rPr lang="en-US" dirty="0"/>
              <a:t>iomarker discovery using </a:t>
            </a:r>
            <a:r>
              <a:rPr lang="en-US" u="sng" dirty="0">
                <a:solidFill>
                  <a:srgbClr val="FF0000"/>
                </a:solidFill>
              </a:rPr>
              <a:t>L</a:t>
            </a:r>
            <a:r>
              <a:rPr lang="en-US" dirty="0"/>
              <a:t>atent variable approaches for ‘</a:t>
            </a:r>
            <a:r>
              <a:rPr lang="en-US" u="sng" dirty="0">
                <a:solidFill>
                  <a:srgbClr val="FF0000"/>
                </a:solidFill>
              </a:rPr>
              <a:t>O</a:t>
            </a:r>
            <a:r>
              <a:rPr lang="en-US" dirty="0"/>
              <a:t>mics studies</a:t>
            </a:r>
          </a:p>
          <a:p>
            <a:r>
              <a:rPr lang="en-US" dirty="0"/>
              <a:t>Builds 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generalized canonical correlation analysis (CCA)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Sparse </a:t>
            </a:r>
            <a:r>
              <a:rPr lang="en-US" dirty="0" err="1"/>
              <a:t>sGCCA</a:t>
            </a:r>
            <a:r>
              <a:rPr lang="en-US" dirty="0"/>
              <a:t> method</a:t>
            </a:r>
          </a:p>
        </p:txBody>
      </p:sp>
      <p:pic>
        <p:nvPicPr>
          <p:cNvPr id="6146" name="Picture 2" descr="http://mixomics.org/wp-content/uploads/2018/03/DIABLO_workflow-1024x98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884" y="507304"/>
            <a:ext cx="5835363" cy="560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76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Correlation Analysis (CCA)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Multivariate correlation</a:t>
            </a:r>
          </a:p>
          <a:p>
            <a:r>
              <a:rPr lang="en-US" dirty="0"/>
              <a:t>Accounts for multi-collinearity</a:t>
            </a:r>
          </a:p>
          <a:p>
            <a:pPr lvl="1"/>
            <a:r>
              <a:rPr lang="en-US" dirty="0"/>
              <a:t>Features in a dataset not independent</a:t>
            </a:r>
          </a:p>
          <a:p>
            <a:pPr lvl="1"/>
            <a:r>
              <a:rPr lang="en-US" dirty="0"/>
              <a:t>Know not all genes are independent from each other </a:t>
            </a:r>
          </a:p>
          <a:p>
            <a:r>
              <a:rPr lang="en-US" dirty="0"/>
              <a:t>Compare sets of variables to sets of variables</a:t>
            </a:r>
          </a:p>
          <a:p>
            <a:r>
              <a:rPr lang="en-US" dirty="0"/>
              <a:t>Canonical loadings</a:t>
            </a:r>
          </a:p>
          <a:p>
            <a:pPr lvl="1"/>
            <a:r>
              <a:rPr lang="en-US" dirty="0"/>
              <a:t>Variables relationship to own set </a:t>
            </a:r>
          </a:p>
          <a:p>
            <a:pPr lvl="1"/>
            <a:r>
              <a:rPr lang="en-US" dirty="0"/>
              <a:t>E.g. gene A expression to gene B expression</a:t>
            </a:r>
          </a:p>
          <a:p>
            <a:r>
              <a:rPr lang="en-US" dirty="0"/>
              <a:t>Canonical weight</a:t>
            </a:r>
          </a:p>
          <a:p>
            <a:pPr lvl="1"/>
            <a:r>
              <a:rPr lang="en-US" dirty="0"/>
              <a:t>Variables relationship to other set</a:t>
            </a:r>
          </a:p>
          <a:p>
            <a:pPr lvl="1"/>
            <a:r>
              <a:rPr lang="en-US" dirty="0"/>
              <a:t>E.g. gene A expression to miRNA X expression</a:t>
            </a:r>
          </a:p>
          <a:p>
            <a:r>
              <a:rPr lang="en-US" dirty="0"/>
              <a:t>Canonical Cross-loadings</a:t>
            </a:r>
          </a:p>
          <a:p>
            <a:pPr lvl="1"/>
            <a:r>
              <a:rPr lang="en-US" dirty="0"/>
              <a:t>Variables relationship to other set</a:t>
            </a:r>
          </a:p>
          <a:p>
            <a:pPr lvl="1"/>
            <a:r>
              <a:rPr lang="en-US" dirty="0"/>
              <a:t>E.g. gene A expression to whole miRNA set CONSIDERING all of gene A’s other interaction with other genes in it’s own set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Canonical loadings and cross-loadings are called </a:t>
            </a:r>
            <a:r>
              <a:rPr lang="en-US" u="sng" dirty="0"/>
              <a:t>structure</a:t>
            </a:r>
            <a:r>
              <a:rPr lang="en-US" dirty="0"/>
              <a:t> coefficients</a:t>
            </a:r>
          </a:p>
          <a:p>
            <a:r>
              <a:rPr lang="en-US" dirty="0"/>
              <a:t>Canonical weight is a function coefficient</a:t>
            </a:r>
          </a:p>
          <a:p>
            <a:r>
              <a:rPr lang="en-US" dirty="0"/>
              <a:t>Canonical correlation is the correlation between sets </a:t>
            </a:r>
          </a:p>
          <a:p>
            <a:r>
              <a:rPr lang="en-US" dirty="0"/>
              <a:t>Redundancy coefficients</a:t>
            </a:r>
          </a:p>
          <a:p>
            <a:pPr lvl="1"/>
            <a:r>
              <a:rPr lang="en-US" dirty="0"/>
              <a:t>Shared loading variance (variance explained within set)</a:t>
            </a:r>
          </a:p>
          <a:p>
            <a:pPr lvl="1"/>
            <a:r>
              <a:rPr lang="en-US" dirty="0"/>
              <a:t>Shared cross-loading variance (variance explained between sets)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pic>
        <p:nvPicPr>
          <p:cNvPr id="7170" name="Picture 2" descr="Image result for canonical correlation omics datase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83" y="4152900"/>
            <a:ext cx="3313997" cy="23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342120" y="5974080"/>
            <a:ext cx="2149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 err="1"/>
              <a:t>Rajasundaram</a:t>
            </a:r>
            <a:r>
              <a:rPr lang="en-US" sz="1100" dirty="0"/>
              <a:t> et. Al, 2014</a:t>
            </a:r>
          </a:p>
        </p:txBody>
      </p:sp>
    </p:spTree>
    <p:extLst>
      <p:ext uri="{BB962C8B-B14F-4D97-AF65-F5344CB8AC3E}">
        <p14:creationId xmlns:p14="http://schemas.microsoft.com/office/powerpoint/2010/main" val="9392875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Multiple Canonical Correlation Network Analysis (</a:t>
            </a:r>
            <a:r>
              <a:rPr lang="en-US" dirty="0" err="1"/>
              <a:t>SmCCNet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699584" cy="4351338"/>
          </a:xfrm>
        </p:spPr>
        <p:txBody>
          <a:bodyPr/>
          <a:lstStyle/>
          <a:p>
            <a:r>
              <a:rPr lang="en-US" dirty="0"/>
              <a:t>R/</a:t>
            </a:r>
            <a:r>
              <a:rPr lang="en-US" dirty="0" err="1"/>
              <a:t>SmCCNet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Katerina Kechris &amp; Jenny Shi</a:t>
            </a:r>
          </a:p>
          <a:p>
            <a:r>
              <a:rPr lang="en-US" u="sng" dirty="0"/>
              <a:t>CCA</a:t>
            </a:r>
            <a:r>
              <a:rPr lang="en-US" dirty="0"/>
              <a:t>: Relationship between 2 multivariate datasets measured on same samples </a:t>
            </a:r>
          </a:p>
          <a:p>
            <a:pPr lvl="1"/>
            <a:r>
              <a:rPr lang="en-US" dirty="0"/>
              <a:t>E.g. Gene A to Gene B within mRNA dataset</a:t>
            </a:r>
          </a:p>
          <a:p>
            <a:r>
              <a:rPr lang="en-US" u="sng" dirty="0"/>
              <a:t>Multiple</a:t>
            </a:r>
            <a:r>
              <a:rPr lang="en-US" dirty="0"/>
              <a:t>: multiple ‘omics datasets </a:t>
            </a:r>
          </a:p>
          <a:p>
            <a:pPr lvl="1"/>
            <a:r>
              <a:rPr lang="en-US" dirty="0"/>
              <a:t>miRNA and mRNA </a:t>
            </a:r>
          </a:p>
          <a:p>
            <a:r>
              <a:rPr lang="en-US" u="sng" dirty="0"/>
              <a:t>Sparse</a:t>
            </a:r>
            <a:r>
              <a:rPr lang="en-US" dirty="0"/>
              <a:t>: not expecting many connections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BDA5D-5D1C-EE4D-B8CA-1B63EAA25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976" y="896352"/>
            <a:ext cx="3508892" cy="51026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92917" y="5955632"/>
            <a:ext cx="1572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Katerina Kechris</a:t>
            </a:r>
          </a:p>
        </p:txBody>
      </p:sp>
    </p:spTree>
    <p:extLst>
      <p:ext uri="{BB962C8B-B14F-4D97-AF65-F5344CB8AC3E}">
        <p14:creationId xmlns:p14="http://schemas.microsoft.com/office/powerpoint/2010/main" val="14324099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CCA vs Sparse CCA </a:t>
            </a:r>
          </a:p>
        </p:txBody>
      </p:sp>
      <p:pic>
        <p:nvPicPr>
          <p:cNvPr id="7" name="CCA.jpg" descr="CCA.jpg"/>
          <p:cNvPicPr>
            <a:picLocks noChangeAspect="1"/>
          </p:cNvPicPr>
          <p:nvPr/>
        </p:nvPicPr>
        <p:blipFill rotWithShape="1">
          <a:blip r:embed="rId2">
            <a:extLst/>
          </a:blip>
          <a:srcRect b="7146"/>
          <a:stretch/>
        </p:blipFill>
        <p:spPr>
          <a:xfrm>
            <a:off x="0" y="1858879"/>
            <a:ext cx="5556175" cy="3869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SCCA.jpg" descr="SCCA.jpg"/>
          <p:cNvPicPr>
            <a:picLocks noChangeAspect="1"/>
          </p:cNvPicPr>
          <p:nvPr/>
        </p:nvPicPr>
        <p:blipFill rotWithShape="1">
          <a:blip r:embed="rId3">
            <a:extLst/>
          </a:blip>
          <a:srcRect b="8019"/>
          <a:stretch/>
        </p:blipFill>
        <p:spPr>
          <a:xfrm>
            <a:off x="6438904" y="1892919"/>
            <a:ext cx="5559552" cy="383531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/>
          <p:cNvSpPr txBox="1"/>
          <p:nvPr/>
        </p:nvSpPr>
        <p:spPr>
          <a:xfrm>
            <a:off x="9492917" y="5955632"/>
            <a:ext cx="1572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Katerina Kechris</a:t>
            </a:r>
          </a:p>
        </p:txBody>
      </p:sp>
    </p:spTree>
    <p:extLst>
      <p:ext uri="{BB962C8B-B14F-4D97-AF65-F5344CB8AC3E}">
        <p14:creationId xmlns:p14="http://schemas.microsoft.com/office/powerpoint/2010/main" val="19682340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SmCCA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D2396-5235-474B-86A2-7D17AE495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435" y="522616"/>
            <a:ext cx="6449938" cy="48374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6EBE29-C941-AE4C-A690-61165455D3DF}"/>
              </a:ext>
            </a:extLst>
          </p:cNvPr>
          <p:cNvSpPr/>
          <p:nvPr/>
        </p:nvSpPr>
        <p:spPr>
          <a:xfrm>
            <a:off x="2580774" y="5311295"/>
            <a:ext cx="6665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Subsampling of miRNA/mRNA &amp; cross-validation of samples for sparse penalties on weights</a:t>
            </a:r>
            <a:endParaRPr lang="en-US" sz="2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9492917" y="5955632"/>
            <a:ext cx="1572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Katerina Kechris</a:t>
            </a:r>
          </a:p>
        </p:txBody>
      </p:sp>
    </p:spTree>
    <p:extLst>
      <p:ext uri="{BB962C8B-B14F-4D97-AF65-F5344CB8AC3E}">
        <p14:creationId xmlns:p14="http://schemas.microsoft.com/office/powerpoint/2010/main" val="34329378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 Analyses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67350" cy="4351338"/>
          </a:xfrm>
        </p:spPr>
        <p:txBody>
          <a:bodyPr/>
          <a:lstStyle/>
          <a:p>
            <a:r>
              <a:rPr lang="en-US" dirty="0"/>
              <a:t>Observe a relationship between independent (X) and dependent variables (Y)</a:t>
            </a:r>
          </a:p>
          <a:p>
            <a:r>
              <a:rPr lang="en-US" dirty="0"/>
              <a:t>Mediator (M) is in the causal pathway of X -&gt; Y</a:t>
            </a:r>
          </a:p>
          <a:p>
            <a:r>
              <a:rPr lang="en-US" dirty="0"/>
              <a:t>Complete &amp; partial mediation</a:t>
            </a:r>
          </a:p>
          <a:p>
            <a:r>
              <a:rPr lang="en-US" dirty="0"/>
              <a:t>We have seen something like this!</a:t>
            </a:r>
          </a:p>
          <a:p>
            <a:r>
              <a:rPr lang="en-US" dirty="0"/>
              <a:t>Build on this an get Directed Acyclic Graph (DAG) </a:t>
            </a:r>
          </a:p>
        </p:txBody>
      </p:sp>
      <p:sp>
        <p:nvSpPr>
          <p:cNvPr id="7" name="Oval 6"/>
          <p:cNvSpPr/>
          <p:nvPr/>
        </p:nvSpPr>
        <p:spPr>
          <a:xfrm>
            <a:off x="6600825" y="24765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X</a:t>
            </a:r>
          </a:p>
        </p:txBody>
      </p:sp>
      <p:sp>
        <p:nvSpPr>
          <p:cNvPr id="10" name="Oval 9"/>
          <p:cNvSpPr/>
          <p:nvPr/>
        </p:nvSpPr>
        <p:spPr>
          <a:xfrm>
            <a:off x="8658225" y="4191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</a:t>
            </a:r>
          </a:p>
        </p:txBody>
      </p:sp>
      <p:sp>
        <p:nvSpPr>
          <p:cNvPr id="11" name="Oval 10"/>
          <p:cNvSpPr/>
          <p:nvPr/>
        </p:nvSpPr>
        <p:spPr>
          <a:xfrm>
            <a:off x="10715625" y="24765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Y</a:t>
            </a:r>
          </a:p>
        </p:txBody>
      </p:sp>
      <p:cxnSp>
        <p:nvCxnSpPr>
          <p:cNvPr id="12" name="Straight Arrow Connector 11"/>
          <p:cNvCxnSpPr>
            <a:stCxn id="7" idx="7"/>
            <a:endCxn id="10" idx="3"/>
          </p:cNvCxnSpPr>
          <p:nvPr/>
        </p:nvCxnSpPr>
        <p:spPr>
          <a:xfrm flipV="1">
            <a:off x="7381314" y="1199589"/>
            <a:ext cx="1410822" cy="1410822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11" idx="2"/>
          </p:cNvCxnSpPr>
          <p:nvPr/>
        </p:nvCxnSpPr>
        <p:spPr>
          <a:xfrm>
            <a:off x="7515225" y="2933700"/>
            <a:ext cx="3200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5"/>
            <a:endCxn id="11" idx="1"/>
          </p:cNvCxnSpPr>
          <p:nvPr/>
        </p:nvCxnSpPr>
        <p:spPr>
          <a:xfrm>
            <a:off x="9438714" y="1199589"/>
            <a:ext cx="1410822" cy="141082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Diagram 23"/>
          <p:cNvGraphicFramePr/>
          <p:nvPr>
            <p:extLst/>
          </p:nvPr>
        </p:nvGraphicFramePr>
        <p:xfrm>
          <a:off x="6438900" y="3371849"/>
          <a:ext cx="5267325" cy="3071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702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19675" cy="4351338"/>
          </a:xfrm>
        </p:spPr>
        <p:txBody>
          <a:bodyPr>
            <a:normAutofit/>
          </a:bodyPr>
          <a:lstStyle/>
          <a:p>
            <a:r>
              <a:rPr lang="en-US" dirty="0"/>
              <a:t>Bayesian networks adds the arrows between nodes of same dataset</a:t>
            </a:r>
          </a:p>
          <a:p>
            <a:pPr lvl="1"/>
            <a:r>
              <a:rPr lang="en-US" dirty="0"/>
              <a:t>Ideal for taking an event that occurred and predicting the likelihood that any one of several possible known causes was the contributing factor</a:t>
            </a:r>
          </a:p>
          <a:p>
            <a:pPr lvl="1"/>
            <a:r>
              <a:rPr lang="en-US" dirty="0"/>
              <a:t>Computationally intensive</a:t>
            </a:r>
          </a:p>
          <a:p>
            <a:r>
              <a:rPr lang="en-US" dirty="0"/>
              <a:t>Once again, start small and build up</a:t>
            </a:r>
          </a:p>
        </p:txBody>
      </p:sp>
      <p:pic>
        <p:nvPicPr>
          <p:cNvPr id="7" name="Picture 2" descr="Fig.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60" y="1257301"/>
            <a:ext cx="5712966" cy="474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239375" y="6115050"/>
            <a:ext cx="16594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 err="1"/>
              <a:t>Rudra</a:t>
            </a:r>
            <a:r>
              <a:rPr lang="en-US" sz="1100" dirty="0"/>
              <a:t> et. al, 2018</a:t>
            </a:r>
          </a:p>
        </p:txBody>
      </p:sp>
    </p:spTree>
    <p:extLst>
      <p:ext uri="{BB962C8B-B14F-4D97-AF65-F5344CB8AC3E}">
        <p14:creationId xmlns:p14="http://schemas.microsoft.com/office/powerpoint/2010/main" val="13118630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2A749-4908-4CD9-B9B3-65B8F82DB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56" y="-211345"/>
            <a:ext cx="10515600" cy="1325563"/>
          </a:xfrm>
        </p:spPr>
        <p:txBody>
          <a:bodyPr/>
          <a:lstStyle/>
          <a:p>
            <a:r>
              <a:rPr lang="en-US" dirty="0"/>
              <a:t>Integration with Machine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B95B9D-13AF-4ACC-83F0-96D098E68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495"/>
            <a:ext cx="7286881" cy="380136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A3D0ADE-C77D-41C6-9CD6-F28F7E88411D}"/>
              </a:ext>
            </a:extLst>
          </p:cNvPr>
          <p:cNvGrpSpPr/>
          <p:nvPr/>
        </p:nvGrpSpPr>
        <p:grpSpPr>
          <a:xfrm>
            <a:off x="7499358" y="1955558"/>
            <a:ext cx="4048503" cy="3968624"/>
            <a:chOff x="6987294" y="529094"/>
            <a:chExt cx="4048503" cy="396862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4ABF8AF-91BE-4F0E-AC58-EB4178C267CE}"/>
                </a:ext>
              </a:extLst>
            </p:cNvPr>
            <p:cNvSpPr/>
            <p:nvPr/>
          </p:nvSpPr>
          <p:spPr>
            <a:xfrm>
              <a:off x="9264147" y="529094"/>
              <a:ext cx="1771650" cy="984250"/>
            </a:xfrm>
            <a:custGeom>
              <a:avLst/>
              <a:gdLst>
                <a:gd name="connsiteX0" fmla="*/ 0 w 1771650"/>
                <a:gd name="connsiteY0" fmla="*/ 98425 h 984250"/>
                <a:gd name="connsiteX1" fmla="*/ 98425 w 1771650"/>
                <a:gd name="connsiteY1" fmla="*/ 0 h 984250"/>
                <a:gd name="connsiteX2" fmla="*/ 1673225 w 1771650"/>
                <a:gd name="connsiteY2" fmla="*/ 0 h 984250"/>
                <a:gd name="connsiteX3" fmla="*/ 1771650 w 1771650"/>
                <a:gd name="connsiteY3" fmla="*/ 98425 h 984250"/>
                <a:gd name="connsiteX4" fmla="*/ 1771650 w 1771650"/>
                <a:gd name="connsiteY4" fmla="*/ 885825 h 984250"/>
                <a:gd name="connsiteX5" fmla="*/ 1673225 w 1771650"/>
                <a:gd name="connsiteY5" fmla="*/ 984250 h 984250"/>
                <a:gd name="connsiteX6" fmla="*/ 98425 w 1771650"/>
                <a:gd name="connsiteY6" fmla="*/ 984250 h 984250"/>
                <a:gd name="connsiteX7" fmla="*/ 0 w 1771650"/>
                <a:gd name="connsiteY7" fmla="*/ 885825 h 984250"/>
                <a:gd name="connsiteX8" fmla="*/ 0 w 1771650"/>
                <a:gd name="connsiteY8" fmla="*/ 98425 h 98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1650" h="984250">
                  <a:moveTo>
                    <a:pt x="0" y="98425"/>
                  </a:moveTo>
                  <a:cubicBezTo>
                    <a:pt x="0" y="44066"/>
                    <a:pt x="44066" y="0"/>
                    <a:pt x="98425" y="0"/>
                  </a:cubicBezTo>
                  <a:lnTo>
                    <a:pt x="1673225" y="0"/>
                  </a:lnTo>
                  <a:cubicBezTo>
                    <a:pt x="1727584" y="0"/>
                    <a:pt x="1771650" y="44066"/>
                    <a:pt x="1771650" y="98425"/>
                  </a:cubicBezTo>
                  <a:lnTo>
                    <a:pt x="1771650" y="885825"/>
                  </a:lnTo>
                  <a:cubicBezTo>
                    <a:pt x="1771650" y="940184"/>
                    <a:pt x="1727584" y="984250"/>
                    <a:pt x="1673225" y="984250"/>
                  </a:cubicBezTo>
                  <a:lnTo>
                    <a:pt x="98425" y="984250"/>
                  </a:lnTo>
                  <a:cubicBezTo>
                    <a:pt x="44066" y="984250"/>
                    <a:pt x="0" y="940184"/>
                    <a:pt x="0" y="885825"/>
                  </a:cubicBezTo>
                  <a:lnTo>
                    <a:pt x="0" y="9842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648" tIns="112648" rIns="112648" bIns="112648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dirty="0"/>
                <a:t>Your Studies Genetic Data</a:t>
              </a:r>
              <a:endParaRPr lang="en-US" sz="2200" kern="1200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151A049-9778-488B-A754-EAEACCD41B7E}"/>
                </a:ext>
              </a:extLst>
            </p:cNvPr>
            <p:cNvSpPr/>
            <p:nvPr/>
          </p:nvSpPr>
          <p:spPr>
            <a:xfrm>
              <a:off x="9928516" y="1574860"/>
              <a:ext cx="442913" cy="369094"/>
            </a:xfrm>
            <a:custGeom>
              <a:avLst/>
              <a:gdLst>
                <a:gd name="connsiteX0" fmla="*/ 0 w 369093"/>
                <a:gd name="connsiteY0" fmla="*/ 88582 h 442912"/>
                <a:gd name="connsiteX1" fmla="*/ 184547 w 369093"/>
                <a:gd name="connsiteY1" fmla="*/ 88582 h 442912"/>
                <a:gd name="connsiteX2" fmla="*/ 184547 w 369093"/>
                <a:gd name="connsiteY2" fmla="*/ 0 h 442912"/>
                <a:gd name="connsiteX3" fmla="*/ 369093 w 369093"/>
                <a:gd name="connsiteY3" fmla="*/ 221456 h 442912"/>
                <a:gd name="connsiteX4" fmla="*/ 184547 w 369093"/>
                <a:gd name="connsiteY4" fmla="*/ 442912 h 442912"/>
                <a:gd name="connsiteX5" fmla="*/ 184547 w 369093"/>
                <a:gd name="connsiteY5" fmla="*/ 354330 h 442912"/>
                <a:gd name="connsiteX6" fmla="*/ 0 w 369093"/>
                <a:gd name="connsiteY6" fmla="*/ 354330 h 442912"/>
                <a:gd name="connsiteX7" fmla="*/ 0 w 369093"/>
                <a:gd name="connsiteY7" fmla="*/ 88582 h 4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093" h="442912">
                  <a:moveTo>
                    <a:pt x="295274" y="1"/>
                  </a:moveTo>
                  <a:lnTo>
                    <a:pt x="295274" y="221457"/>
                  </a:lnTo>
                  <a:lnTo>
                    <a:pt x="369093" y="221457"/>
                  </a:lnTo>
                  <a:lnTo>
                    <a:pt x="184547" y="442911"/>
                  </a:lnTo>
                  <a:lnTo>
                    <a:pt x="0" y="221457"/>
                  </a:lnTo>
                  <a:lnTo>
                    <a:pt x="73819" y="221457"/>
                  </a:lnTo>
                  <a:lnTo>
                    <a:pt x="73819" y="1"/>
                  </a:lnTo>
                  <a:lnTo>
                    <a:pt x="295274" y="1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583" tIns="0" rIns="88582" bIns="110729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A855FA7-7605-4D81-9685-F25582D5E524}"/>
                </a:ext>
              </a:extLst>
            </p:cNvPr>
            <p:cNvSpPr/>
            <p:nvPr/>
          </p:nvSpPr>
          <p:spPr>
            <a:xfrm>
              <a:off x="9264147" y="2005469"/>
              <a:ext cx="1771650" cy="984250"/>
            </a:xfrm>
            <a:custGeom>
              <a:avLst/>
              <a:gdLst>
                <a:gd name="connsiteX0" fmla="*/ 0 w 1771650"/>
                <a:gd name="connsiteY0" fmla="*/ 98425 h 984250"/>
                <a:gd name="connsiteX1" fmla="*/ 98425 w 1771650"/>
                <a:gd name="connsiteY1" fmla="*/ 0 h 984250"/>
                <a:gd name="connsiteX2" fmla="*/ 1673225 w 1771650"/>
                <a:gd name="connsiteY2" fmla="*/ 0 h 984250"/>
                <a:gd name="connsiteX3" fmla="*/ 1771650 w 1771650"/>
                <a:gd name="connsiteY3" fmla="*/ 98425 h 984250"/>
                <a:gd name="connsiteX4" fmla="*/ 1771650 w 1771650"/>
                <a:gd name="connsiteY4" fmla="*/ 885825 h 984250"/>
                <a:gd name="connsiteX5" fmla="*/ 1673225 w 1771650"/>
                <a:gd name="connsiteY5" fmla="*/ 984250 h 984250"/>
                <a:gd name="connsiteX6" fmla="*/ 98425 w 1771650"/>
                <a:gd name="connsiteY6" fmla="*/ 984250 h 984250"/>
                <a:gd name="connsiteX7" fmla="*/ 0 w 1771650"/>
                <a:gd name="connsiteY7" fmla="*/ 885825 h 984250"/>
                <a:gd name="connsiteX8" fmla="*/ 0 w 1771650"/>
                <a:gd name="connsiteY8" fmla="*/ 98425 h 98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1650" h="984250">
                  <a:moveTo>
                    <a:pt x="0" y="98425"/>
                  </a:moveTo>
                  <a:cubicBezTo>
                    <a:pt x="0" y="44066"/>
                    <a:pt x="44066" y="0"/>
                    <a:pt x="98425" y="0"/>
                  </a:cubicBezTo>
                  <a:lnTo>
                    <a:pt x="1673225" y="0"/>
                  </a:lnTo>
                  <a:cubicBezTo>
                    <a:pt x="1727584" y="0"/>
                    <a:pt x="1771650" y="44066"/>
                    <a:pt x="1771650" y="98425"/>
                  </a:cubicBezTo>
                  <a:lnTo>
                    <a:pt x="1771650" y="885825"/>
                  </a:lnTo>
                  <a:cubicBezTo>
                    <a:pt x="1771650" y="940184"/>
                    <a:pt x="1727584" y="984250"/>
                    <a:pt x="1673225" y="984250"/>
                  </a:cubicBezTo>
                  <a:lnTo>
                    <a:pt x="98425" y="984250"/>
                  </a:lnTo>
                  <a:cubicBezTo>
                    <a:pt x="44066" y="984250"/>
                    <a:pt x="0" y="940184"/>
                    <a:pt x="0" y="885825"/>
                  </a:cubicBezTo>
                  <a:lnTo>
                    <a:pt x="0" y="98425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648" tIns="112648" rIns="112648" bIns="112648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dirty="0"/>
                <a:t>Predicted Gene Expression</a:t>
              </a:r>
              <a:endParaRPr lang="en-US" sz="2200" kern="12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056A18A-CA7D-4DE3-8A1C-C143A5D362DE}"/>
                </a:ext>
              </a:extLst>
            </p:cNvPr>
            <p:cNvSpPr/>
            <p:nvPr/>
          </p:nvSpPr>
          <p:spPr>
            <a:xfrm rot="10800000">
              <a:off x="8825479" y="2364001"/>
              <a:ext cx="422106" cy="341838"/>
            </a:xfrm>
            <a:custGeom>
              <a:avLst/>
              <a:gdLst>
                <a:gd name="connsiteX0" fmla="*/ 0 w 378922"/>
                <a:gd name="connsiteY0" fmla="*/ 88582 h 442912"/>
                <a:gd name="connsiteX1" fmla="*/ 189461 w 378922"/>
                <a:gd name="connsiteY1" fmla="*/ 88582 h 442912"/>
                <a:gd name="connsiteX2" fmla="*/ 189461 w 378922"/>
                <a:gd name="connsiteY2" fmla="*/ 0 h 442912"/>
                <a:gd name="connsiteX3" fmla="*/ 378922 w 378922"/>
                <a:gd name="connsiteY3" fmla="*/ 221456 h 442912"/>
                <a:gd name="connsiteX4" fmla="*/ 189461 w 378922"/>
                <a:gd name="connsiteY4" fmla="*/ 442912 h 442912"/>
                <a:gd name="connsiteX5" fmla="*/ 189461 w 378922"/>
                <a:gd name="connsiteY5" fmla="*/ 354330 h 442912"/>
                <a:gd name="connsiteX6" fmla="*/ 0 w 378922"/>
                <a:gd name="connsiteY6" fmla="*/ 354330 h 442912"/>
                <a:gd name="connsiteX7" fmla="*/ 0 w 378922"/>
                <a:gd name="connsiteY7" fmla="*/ 88582 h 4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8922" h="442912">
                  <a:moveTo>
                    <a:pt x="378922" y="354330"/>
                  </a:moveTo>
                  <a:lnTo>
                    <a:pt x="189461" y="354330"/>
                  </a:lnTo>
                  <a:lnTo>
                    <a:pt x="189461" y="442912"/>
                  </a:lnTo>
                  <a:lnTo>
                    <a:pt x="0" y="221456"/>
                  </a:lnTo>
                  <a:lnTo>
                    <a:pt x="189461" y="0"/>
                  </a:lnTo>
                  <a:lnTo>
                    <a:pt x="189461" y="88582"/>
                  </a:lnTo>
                  <a:lnTo>
                    <a:pt x="378922" y="88582"/>
                  </a:lnTo>
                  <a:lnTo>
                    <a:pt x="378922" y="35433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677" tIns="88581" rIns="0" bIns="8858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1777DAB-697E-4243-BBAC-B9D5A3BAA2BF}"/>
                </a:ext>
              </a:extLst>
            </p:cNvPr>
            <p:cNvSpPr/>
            <p:nvPr/>
          </p:nvSpPr>
          <p:spPr>
            <a:xfrm>
              <a:off x="6987294" y="1982226"/>
              <a:ext cx="1771650" cy="984250"/>
            </a:xfrm>
            <a:custGeom>
              <a:avLst/>
              <a:gdLst>
                <a:gd name="connsiteX0" fmla="*/ 0 w 1771650"/>
                <a:gd name="connsiteY0" fmla="*/ 98425 h 984250"/>
                <a:gd name="connsiteX1" fmla="*/ 98425 w 1771650"/>
                <a:gd name="connsiteY1" fmla="*/ 0 h 984250"/>
                <a:gd name="connsiteX2" fmla="*/ 1673225 w 1771650"/>
                <a:gd name="connsiteY2" fmla="*/ 0 h 984250"/>
                <a:gd name="connsiteX3" fmla="*/ 1771650 w 1771650"/>
                <a:gd name="connsiteY3" fmla="*/ 98425 h 984250"/>
                <a:gd name="connsiteX4" fmla="*/ 1771650 w 1771650"/>
                <a:gd name="connsiteY4" fmla="*/ 885825 h 984250"/>
                <a:gd name="connsiteX5" fmla="*/ 1673225 w 1771650"/>
                <a:gd name="connsiteY5" fmla="*/ 984250 h 984250"/>
                <a:gd name="connsiteX6" fmla="*/ 98425 w 1771650"/>
                <a:gd name="connsiteY6" fmla="*/ 984250 h 984250"/>
                <a:gd name="connsiteX7" fmla="*/ 0 w 1771650"/>
                <a:gd name="connsiteY7" fmla="*/ 885825 h 984250"/>
                <a:gd name="connsiteX8" fmla="*/ 0 w 1771650"/>
                <a:gd name="connsiteY8" fmla="*/ 98425 h 98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1650" h="984250">
                  <a:moveTo>
                    <a:pt x="0" y="98425"/>
                  </a:moveTo>
                  <a:cubicBezTo>
                    <a:pt x="0" y="44066"/>
                    <a:pt x="44066" y="0"/>
                    <a:pt x="98425" y="0"/>
                  </a:cubicBezTo>
                  <a:lnTo>
                    <a:pt x="1673225" y="0"/>
                  </a:lnTo>
                  <a:cubicBezTo>
                    <a:pt x="1727584" y="0"/>
                    <a:pt x="1771650" y="44066"/>
                    <a:pt x="1771650" y="98425"/>
                  </a:cubicBezTo>
                  <a:lnTo>
                    <a:pt x="1771650" y="885825"/>
                  </a:lnTo>
                  <a:cubicBezTo>
                    <a:pt x="1771650" y="940184"/>
                    <a:pt x="1727584" y="984250"/>
                    <a:pt x="1673225" y="984250"/>
                  </a:cubicBezTo>
                  <a:lnTo>
                    <a:pt x="98425" y="984250"/>
                  </a:lnTo>
                  <a:cubicBezTo>
                    <a:pt x="44066" y="984250"/>
                    <a:pt x="0" y="940184"/>
                    <a:pt x="0" y="885825"/>
                  </a:cubicBezTo>
                  <a:lnTo>
                    <a:pt x="0" y="9842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648" tIns="112648" rIns="112648" bIns="112648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GTEX Tissue Specific </a:t>
              </a:r>
              <a:r>
                <a:rPr lang="en-US" sz="2200" kern="1200" dirty="0" err="1"/>
                <a:t>eQTL</a:t>
              </a:r>
              <a:endParaRPr lang="en-US" sz="2200" kern="12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AA53FE1-022B-4C52-B651-42E465390239}"/>
                </a:ext>
              </a:extLst>
            </p:cNvPr>
            <p:cNvSpPr/>
            <p:nvPr/>
          </p:nvSpPr>
          <p:spPr>
            <a:xfrm>
              <a:off x="9264147" y="3513468"/>
              <a:ext cx="1771650" cy="984250"/>
            </a:xfrm>
            <a:custGeom>
              <a:avLst/>
              <a:gdLst>
                <a:gd name="connsiteX0" fmla="*/ 0 w 1771650"/>
                <a:gd name="connsiteY0" fmla="*/ 98425 h 984250"/>
                <a:gd name="connsiteX1" fmla="*/ 98425 w 1771650"/>
                <a:gd name="connsiteY1" fmla="*/ 0 h 984250"/>
                <a:gd name="connsiteX2" fmla="*/ 1673225 w 1771650"/>
                <a:gd name="connsiteY2" fmla="*/ 0 h 984250"/>
                <a:gd name="connsiteX3" fmla="*/ 1771650 w 1771650"/>
                <a:gd name="connsiteY3" fmla="*/ 98425 h 984250"/>
                <a:gd name="connsiteX4" fmla="*/ 1771650 w 1771650"/>
                <a:gd name="connsiteY4" fmla="*/ 885825 h 984250"/>
                <a:gd name="connsiteX5" fmla="*/ 1673225 w 1771650"/>
                <a:gd name="connsiteY5" fmla="*/ 984250 h 984250"/>
                <a:gd name="connsiteX6" fmla="*/ 98425 w 1771650"/>
                <a:gd name="connsiteY6" fmla="*/ 984250 h 984250"/>
                <a:gd name="connsiteX7" fmla="*/ 0 w 1771650"/>
                <a:gd name="connsiteY7" fmla="*/ 885825 h 984250"/>
                <a:gd name="connsiteX8" fmla="*/ 0 w 1771650"/>
                <a:gd name="connsiteY8" fmla="*/ 98425 h 98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1650" h="984250">
                  <a:moveTo>
                    <a:pt x="0" y="98425"/>
                  </a:moveTo>
                  <a:cubicBezTo>
                    <a:pt x="0" y="44066"/>
                    <a:pt x="44066" y="0"/>
                    <a:pt x="98425" y="0"/>
                  </a:cubicBezTo>
                  <a:lnTo>
                    <a:pt x="1673225" y="0"/>
                  </a:lnTo>
                  <a:cubicBezTo>
                    <a:pt x="1727584" y="0"/>
                    <a:pt x="1771650" y="44066"/>
                    <a:pt x="1771650" y="98425"/>
                  </a:cubicBezTo>
                  <a:lnTo>
                    <a:pt x="1771650" y="885825"/>
                  </a:lnTo>
                  <a:cubicBezTo>
                    <a:pt x="1771650" y="940184"/>
                    <a:pt x="1727584" y="984250"/>
                    <a:pt x="1673225" y="984250"/>
                  </a:cubicBezTo>
                  <a:lnTo>
                    <a:pt x="98425" y="984250"/>
                  </a:lnTo>
                  <a:cubicBezTo>
                    <a:pt x="44066" y="984250"/>
                    <a:pt x="0" y="940184"/>
                    <a:pt x="0" y="885825"/>
                  </a:cubicBezTo>
                  <a:lnTo>
                    <a:pt x="0" y="98425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648" tIns="112648" rIns="112648" bIns="112648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TWAS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36A4F22-9667-40F2-B3C6-9135331BFBBB}"/>
              </a:ext>
            </a:extLst>
          </p:cNvPr>
          <p:cNvSpPr/>
          <p:nvPr/>
        </p:nvSpPr>
        <p:spPr>
          <a:xfrm>
            <a:off x="1812242" y="1962981"/>
            <a:ext cx="40551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https://github.com/hakyimlab/MetaXcan</a:t>
            </a:r>
            <a:endParaRPr lang="en-US" dirty="0"/>
          </a:p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78E021-52CD-49BA-96AC-B9792B7E7FBE}"/>
              </a:ext>
            </a:extLst>
          </p:cNvPr>
          <p:cNvSpPr/>
          <p:nvPr/>
        </p:nvSpPr>
        <p:spPr>
          <a:xfrm>
            <a:off x="10410100" y="4525324"/>
            <a:ext cx="442913" cy="369094"/>
          </a:xfrm>
          <a:custGeom>
            <a:avLst/>
            <a:gdLst>
              <a:gd name="connsiteX0" fmla="*/ 0 w 369093"/>
              <a:gd name="connsiteY0" fmla="*/ 88582 h 442912"/>
              <a:gd name="connsiteX1" fmla="*/ 184547 w 369093"/>
              <a:gd name="connsiteY1" fmla="*/ 88582 h 442912"/>
              <a:gd name="connsiteX2" fmla="*/ 184547 w 369093"/>
              <a:gd name="connsiteY2" fmla="*/ 0 h 442912"/>
              <a:gd name="connsiteX3" fmla="*/ 369093 w 369093"/>
              <a:gd name="connsiteY3" fmla="*/ 221456 h 442912"/>
              <a:gd name="connsiteX4" fmla="*/ 184547 w 369093"/>
              <a:gd name="connsiteY4" fmla="*/ 442912 h 442912"/>
              <a:gd name="connsiteX5" fmla="*/ 184547 w 369093"/>
              <a:gd name="connsiteY5" fmla="*/ 354330 h 442912"/>
              <a:gd name="connsiteX6" fmla="*/ 0 w 369093"/>
              <a:gd name="connsiteY6" fmla="*/ 354330 h 442912"/>
              <a:gd name="connsiteX7" fmla="*/ 0 w 369093"/>
              <a:gd name="connsiteY7" fmla="*/ 88582 h 44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093" h="442912">
                <a:moveTo>
                  <a:pt x="295274" y="1"/>
                </a:moveTo>
                <a:lnTo>
                  <a:pt x="295274" y="221457"/>
                </a:lnTo>
                <a:lnTo>
                  <a:pt x="369093" y="221457"/>
                </a:lnTo>
                <a:lnTo>
                  <a:pt x="184547" y="442911"/>
                </a:lnTo>
                <a:lnTo>
                  <a:pt x="0" y="221457"/>
                </a:lnTo>
                <a:lnTo>
                  <a:pt x="73819" y="221457"/>
                </a:lnTo>
                <a:lnTo>
                  <a:pt x="73819" y="1"/>
                </a:lnTo>
                <a:lnTo>
                  <a:pt x="295274" y="1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583" tIns="0" rIns="88582" bIns="110729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C663BB-6821-4D00-B501-4813A5EE80B8}"/>
              </a:ext>
            </a:extLst>
          </p:cNvPr>
          <p:cNvSpPr txBox="1"/>
          <p:nvPr/>
        </p:nvSpPr>
        <p:spPr>
          <a:xfrm>
            <a:off x="7543800" y="1005840"/>
            <a:ext cx="210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PrediXcan</a:t>
            </a:r>
            <a:r>
              <a:rPr lang="en-US" b="1" dirty="0"/>
              <a:t> Overview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40A2D1-09DE-4270-86B4-D1489EE7A454}"/>
              </a:ext>
            </a:extLst>
          </p:cNvPr>
          <p:cNvSpPr/>
          <p:nvPr/>
        </p:nvSpPr>
        <p:spPr>
          <a:xfrm>
            <a:off x="7424928" y="932688"/>
            <a:ext cx="4590288" cy="5312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237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Integration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R/</a:t>
            </a:r>
            <a:r>
              <a:rPr lang="en-US" dirty="0" err="1"/>
              <a:t>Omic</a:t>
            </a:r>
            <a:endParaRPr lang="en-US" dirty="0"/>
          </a:p>
          <a:p>
            <a:r>
              <a:rPr lang="en-US" dirty="0"/>
              <a:t>R/</a:t>
            </a:r>
            <a:r>
              <a:rPr lang="en-US" dirty="0" err="1"/>
              <a:t>integrOmics</a:t>
            </a:r>
            <a:endParaRPr lang="en-US" dirty="0"/>
          </a:p>
          <a:p>
            <a:r>
              <a:rPr lang="en-US" dirty="0"/>
              <a:t>R/ </a:t>
            </a:r>
            <a:r>
              <a:rPr lang="en-US" dirty="0" err="1"/>
              <a:t>STATegRasPLS</a:t>
            </a:r>
            <a:endParaRPr lang="en-US" dirty="0"/>
          </a:p>
          <a:p>
            <a:r>
              <a:rPr lang="en-US" dirty="0"/>
              <a:t>R/</a:t>
            </a:r>
            <a:r>
              <a:rPr lang="en-US" dirty="0" err="1"/>
              <a:t>OMICsPCA</a:t>
            </a:r>
            <a:endParaRPr lang="en-US" dirty="0"/>
          </a:p>
          <a:p>
            <a:r>
              <a:rPr lang="en-US" dirty="0"/>
              <a:t>R/</a:t>
            </a:r>
            <a:r>
              <a:rPr lang="en-US" dirty="0" err="1"/>
              <a:t>MultiAssayExperiment</a:t>
            </a:r>
            <a:endParaRPr lang="en-US" dirty="0"/>
          </a:p>
          <a:p>
            <a:r>
              <a:rPr lang="en-US" dirty="0"/>
              <a:t>R/</a:t>
            </a:r>
            <a:r>
              <a:rPr lang="en-US" dirty="0" err="1"/>
              <a:t>iCluster</a:t>
            </a:r>
            <a:endParaRPr lang="en-US" dirty="0"/>
          </a:p>
          <a:p>
            <a:r>
              <a:rPr lang="en-US" dirty="0"/>
              <a:t>R/</a:t>
            </a:r>
            <a:r>
              <a:rPr lang="en-US" dirty="0" err="1"/>
              <a:t>CNAmet</a:t>
            </a:r>
            <a:r>
              <a:rPr lang="en-US" dirty="0"/>
              <a:t> </a:t>
            </a:r>
          </a:p>
          <a:p>
            <a:r>
              <a:rPr lang="en-US" dirty="0"/>
              <a:t>R/</a:t>
            </a:r>
            <a:r>
              <a:rPr lang="en-US" dirty="0" err="1"/>
              <a:t>OmicKriging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matlab</a:t>
            </a:r>
            <a:r>
              <a:rPr lang="en-US" dirty="0"/>
              <a:t>/JIVE </a:t>
            </a:r>
          </a:p>
          <a:p>
            <a:r>
              <a:rPr lang="en-US" dirty="0"/>
              <a:t>JAVA/</a:t>
            </a:r>
            <a:r>
              <a:rPr lang="en-US" dirty="0" err="1"/>
              <a:t>OmicsAnalyzer</a:t>
            </a:r>
            <a:endParaRPr lang="en-US" dirty="0"/>
          </a:p>
          <a:p>
            <a:r>
              <a:rPr lang="en-US" dirty="0"/>
              <a:t>JAVA/VANTED</a:t>
            </a:r>
          </a:p>
          <a:p>
            <a:r>
              <a:rPr lang="en-US" dirty="0"/>
              <a:t>JAVA/Lemon-Tree</a:t>
            </a:r>
          </a:p>
          <a:p>
            <a:r>
              <a:rPr lang="en-US" dirty="0"/>
              <a:t>C++/DASS-GUI</a:t>
            </a:r>
          </a:p>
          <a:p>
            <a:r>
              <a:rPr lang="en-US" dirty="0"/>
              <a:t>C++/GeneTrail2</a:t>
            </a:r>
          </a:p>
          <a:p>
            <a:r>
              <a:rPr lang="en-US" dirty="0"/>
              <a:t>Perl/3Omics</a:t>
            </a:r>
          </a:p>
          <a:p>
            <a:r>
              <a:rPr lang="en-US" dirty="0"/>
              <a:t>Perl and Python/</a:t>
            </a:r>
            <a:r>
              <a:rPr lang="en-US" dirty="0" err="1"/>
              <a:t>PaintOmics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53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9110" r="66083" b="5112"/>
          <a:stretch/>
        </p:blipFill>
        <p:spPr>
          <a:xfrm>
            <a:off x="711910" y="1341120"/>
            <a:ext cx="3433370" cy="48843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8353" r="69417" b="28844"/>
          <a:stretch/>
        </p:blipFill>
        <p:spPr>
          <a:xfrm>
            <a:off x="4130040" y="1386840"/>
            <a:ext cx="4116426" cy="4754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084" t="8741" r="39583" b="3475"/>
          <a:stretch/>
        </p:blipFill>
        <p:spPr>
          <a:xfrm>
            <a:off x="6304866" y="1325880"/>
            <a:ext cx="5658533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39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0E924D-10EA-4522-9968-1C32882B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ED7B66-9348-48E3-A3E4-8464C60CF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680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CFF13A-BC87-4FF0-9D3B-60C0059A6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E8E7B5-9935-4FE9-855C-7C0C66804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public repositories where we can download data</a:t>
            </a:r>
          </a:p>
          <a:p>
            <a:r>
              <a:rPr lang="en-US" dirty="0"/>
              <a:t>Lots of them have R/packages and APIs to easily download data </a:t>
            </a:r>
          </a:p>
          <a:p>
            <a:r>
              <a:rPr lang="en-US" dirty="0"/>
              <a:t>Genetic data is generally available only as summary statistics</a:t>
            </a:r>
          </a:p>
          <a:p>
            <a:r>
              <a:rPr lang="en-US" dirty="0"/>
              <a:t>‘Omics data integration is either horizontal  or vertical </a:t>
            </a:r>
          </a:p>
          <a:p>
            <a:r>
              <a:rPr lang="en-US" dirty="0"/>
              <a:t>Multiple ways to integrate data types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987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</a:t>
            </a:r>
            <a:r>
              <a:rPr lang="en-US" dirty="0" err="1"/>
              <a:t>GEOquery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" t="39311" r="43012" b="6184"/>
          <a:stretch/>
        </p:blipFill>
        <p:spPr>
          <a:xfrm>
            <a:off x="578644" y="1817113"/>
            <a:ext cx="8093869" cy="4369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925" y="1264444"/>
            <a:ext cx="4324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GEOquery</a:t>
            </a:r>
            <a:r>
              <a:rPr lang="en-US" dirty="0"/>
              <a:t>)</a:t>
            </a:r>
          </a:p>
          <a:p>
            <a:r>
              <a:rPr lang="en-US" dirty="0" err="1"/>
              <a:t>exampleData</a:t>
            </a:r>
            <a:r>
              <a:rPr lang="en-US" dirty="0"/>
              <a:t> &lt;- </a:t>
            </a:r>
            <a:r>
              <a:rPr lang="en-US" dirty="0" err="1"/>
              <a:t>getGEO</a:t>
            </a:r>
            <a:r>
              <a:rPr lang="en-US" dirty="0"/>
              <a:t>(“/path/file.soft.gz”)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61821" r="61416" b="5556"/>
          <a:stretch/>
        </p:blipFill>
        <p:spPr>
          <a:xfrm>
            <a:off x="5260931" y="2782853"/>
            <a:ext cx="6632532" cy="315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3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</a:t>
            </a:r>
            <a:r>
              <a:rPr lang="en-US" dirty="0" err="1"/>
              <a:t>GEOquery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417" t="80439" r="70275" b="8380"/>
          <a:stretch/>
        </p:blipFill>
        <p:spPr>
          <a:xfrm>
            <a:off x="147374" y="1431925"/>
            <a:ext cx="8548682" cy="17837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414" y="3409368"/>
            <a:ext cx="50425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use this data moving forward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CHECK: with the array data you won’t have missing data, but you may have a lot with phenotype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Names are super detailed and redundant, may want to change before analyses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34665" y="1882141"/>
            <a:ext cx="4029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47,323 probe sets &amp; 12 samples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43225" y="2796541"/>
            <a:ext cx="4029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45 phenotypes for 12 samples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72815" r="53417" b="7334"/>
          <a:stretch/>
        </p:blipFill>
        <p:spPr>
          <a:xfrm>
            <a:off x="5529618" y="3901440"/>
            <a:ext cx="6484734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3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1924</Words>
  <Application>Microsoft Office PowerPoint</Application>
  <PresentationFormat>Widescreen</PresentationFormat>
  <Paragraphs>337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ＭＳ Ｐゴシック</vt:lpstr>
      <vt:lpstr>Arial</vt:lpstr>
      <vt:lpstr>Calibri</vt:lpstr>
      <vt:lpstr>Calibri Light</vt:lpstr>
      <vt:lpstr>Cambria Math</vt:lpstr>
      <vt:lpstr>NexusSerif</vt:lpstr>
      <vt:lpstr>Office Theme</vt:lpstr>
      <vt:lpstr>Publicly Available Data &amp; Data Integration</vt:lpstr>
      <vt:lpstr>Publicly Available Data</vt:lpstr>
      <vt:lpstr>Human Repositories</vt:lpstr>
      <vt:lpstr>GEO Database </vt:lpstr>
      <vt:lpstr>GEO Datasets – Selected Title</vt:lpstr>
      <vt:lpstr>GEO Datasets – Select Reference Series</vt:lpstr>
      <vt:lpstr>SOFT Dataset</vt:lpstr>
      <vt:lpstr>R/GEOquery</vt:lpstr>
      <vt:lpstr>R/GEOquery</vt:lpstr>
      <vt:lpstr>Browsing GEO in R</vt:lpstr>
      <vt:lpstr>Browsing GEO in R</vt:lpstr>
      <vt:lpstr>SRA Database</vt:lpstr>
      <vt:lpstr>SRA Database</vt:lpstr>
      <vt:lpstr>SRA  Database</vt:lpstr>
      <vt:lpstr>PowerPoint Presentation</vt:lpstr>
      <vt:lpstr>PowerPoint Presentation</vt:lpstr>
      <vt:lpstr>TCGA</vt:lpstr>
      <vt:lpstr>TCGA – Data Portal</vt:lpstr>
      <vt:lpstr>PowerPoint Presentation</vt:lpstr>
      <vt:lpstr>PowerPoint Presentation</vt:lpstr>
      <vt:lpstr>PowerPoint Presentation</vt:lpstr>
      <vt:lpstr>R/TCGAbiolinks</vt:lpstr>
      <vt:lpstr>TCGA Legacy</vt:lpstr>
      <vt:lpstr>GDCquery()</vt:lpstr>
      <vt:lpstr>GTEx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GWAS Catalog</vt:lpstr>
      <vt:lpstr>PowerPoint Presentation</vt:lpstr>
      <vt:lpstr>PowerPoint Presentation</vt:lpstr>
      <vt:lpstr>Metabolomic Datasets</vt:lpstr>
      <vt:lpstr>MicrobiomeDB</vt:lpstr>
      <vt:lpstr>Immunology Database and Analysis Portal (ImmPort) </vt:lpstr>
      <vt:lpstr>NIDDK Repository </vt:lpstr>
      <vt:lpstr>Institute Specific Repositories </vt:lpstr>
      <vt:lpstr>Non-human Repositories</vt:lpstr>
      <vt:lpstr>PowerPoint Presentation</vt:lpstr>
      <vt:lpstr>PowerPoint Presentation</vt:lpstr>
      <vt:lpstr>Validation Tools</vt:lpstr>
      <vt:lpstr>KM Plotter</vt:lpstr>
      <vt:lpstr>Quick Sidebar - Survival Data </vt:lpstr>
      <vt:lpstr>Kaplan-Meier survival curves</vt:lpstr>
      <vt:lpstr>Kaplan-Meier Curves</vt:lpstr>
      <vt:lpstr>KM Plotter – Selecting Data for Analysis</vt:lpstr>
      <vt:lpstr>KM Plotter - Results</vt:lpstr>
      <vt:lpstr>Data Integration</vt:lpstr>
      <vt:lpstr>Multiple ‘Omics Datasets</vt:lpstr>
      <vt:lpstr>PowerPoint Presentation</vt:lpstr>
      <vt:lpstr>Horizontal vs Vertical Data Integration </vt:lpstr>
      <vt:lpstr>Integration with DNA</vt:lpstr>
      <vt:lpstr>Quantitative Trait Loci (QTL) Mapping</vt:lpstr>
      <vt:lpstr>QTL Continued</vt:lpstr>
      <vt:lpstr>Cis vs Trans Regulation</vt:lpstr>
      <vt:lpstr>Epigenetic Effects &amp; mRNA Expression</vt:lpstr>
      <vt:lpstr>LASSO to get miRNA-mRNA network</vt:lpstr>
      <vt:lpstr>R/mixOmics</vt:lpstr>
      <vt:lpstr>Methods Available in mixOmics</vt:lpstr>
      <vt:lpstr>DIABLO</vt:lpstr>
      <vt:lpstr>Canonical Correlation Analysis (CCA)</vt:lpstr>
      <vt:lpstr>Sparse Multiple Canonical Correlation Network Analysis (SmCCNet)</vt:lpstr>
      <vt:lpstr>CCA vs Sparse CCA </vt:lpstr>
      <vt:lpstr>SmCCA</vt:lpstr>
      <vt:lpstr>Mediation Analyses</vt:lpstr>
      <vt:lpstr>Mediation Example </vt:lpstr>
      <vt:lpstr>Integration with Machine Learning</vt:lpstr>
      <vt:lpstr>Other Integration Software</vt:lpstr>
      <vt:lpstr>Conclusions</vt:lpstr>
      <vt:lpstr>What did we learn?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Publicly Available Data &amp; Data Integration</dc:title>
  <dc:creator>Vanderlinden, Lauren</dc:creator>
  <cp:lastModifiedBy>Vanderlinden, Lauren</cp:lastModifiedBy>
  <cp:revision>23</cp:revision>
  <dcterms:created xsi:type="dcterms:W3CDTF">2024-12-10T21:12:12Z</dcterms:created>
  <dcterms:modified xsi:type="dcterms:W3CDTF">2024-12-11T01:13:21Z</dcterms:modified>
</cp:coreProperties>
</file>